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305" r:id="rId6"/>
    <p:sldId id="306" r:id="rId7"/>
    <p:sldId id="307" r:id="rId8"/>
    <p:sldId id="275" r:id="rId9"/>
    <p:sldId id="276" r:id="rId10"/>
    <p:sldId id="257" r:id="rId11"/>
    <p:sldId id="277" r:id="rId12"/>
    <p:sldId id="263" r:id="rId13"/>
    <p:sldId id="304" r:id="rId14"/>
    <p:sldId id="303" r:id="rId15"/>
    <p:sldId id="264" r:id="rId16"/>
    <p:sldId id="265" r:id="rId17"/>
    <p:sldId id="258" r:id="rId18"/>
    <p:sldId id="261" r:id="rId19"/>
    <p:sldId id="313" r:id="rId20"/>
    <p:sldId id="308" r:id="rId21"/>
    <p:sldId id="266" r:id="rId22"/>
    <p:sldId id="315" r:id="rId23"/>
    <p:sldId id="309" r:id="rId24"/>
    <p:sldId id="310" r:id="rId25"/>
    <p:sldId id="314" r:id="rId26"/>
    <p:sldId id="311" r:id="rId27"/>
    <p:sldId id="312" r:id="rId28"/>
    <p:sldId id="270" r:id="rId29"/>
    <p:sldId id="316" r:id="rId30"/>
    <p:sldId id="272"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 userDrawn="1">
          <p15:clr>
            <a:srgbClr val="A4A3A4"/>
          </p15:clr>
        </p15:guide>
        <p15:guide id="2" pos="672" userDrawn="1">
          <p15:clr>
            <a:srgbClr val="A4A3A4"/>
          </p15:clr>
        </p15:guide>
        <p15:guide id="3" orient="horz" pos="768" userDrawn="1">
          <p15:clr>
            <a:srgbClr val="A4A3A4"/>
          </p15:clr>
        </p15:guide>
        <p15:guide id="4" pos="5880" userDrawn="1">
          <p15:clr>
            <a:srgbClr val="A4A3A4"/>
          </p15:clr>
        </p15:guide>
        <p15:guide id="5" orient="horz" pos="3696" userDrawn="1">
          <p15:clr>
            <a:srgbClr val="A4A3A4"/>
          </p15:clr>
        </p15:guide>
        <p15:guide id="6" pos="3840" userDrawn="1">
          <p15:clr>
            <a:srgbClr val="A4A3A4"/>
          </p15:clr>
        </p15:guide>
        <p15:guide id="7" orient="horz" pos="12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4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195"/>
    <p:restoredTop sz="95897"/>
  </p:normalViewPr>
  <p:slideViewPr>
    <p:cSldViewPr snapToGrid="0" snapToObjects="1" showGuides="1">
      <p:cViewPr varScale="1">
        <p:scale>
          <a:sx n="94" d="100"/>
          <a:sy n="94" d="100"/>
        </p:scale>
        <p:origin x="224" y="496"/>
      </p:cViewPr>
      <p:guideLst>
        <p:guide orient="horz" pos="432"/>
        <p:guide pos="672"/>
        <p:guide orient="horz" pos="768"/>
        <p:guide pos="5880"/>
        <p:guide orient="horz" pos="3696"/>
        <p:guide pos="3840"/>
        <p:guide orient="horz" pos="122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9E4CA3-ADA0-42A8-9832-6C564F3D0DF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6B487A8-58AB-4DB8-B2E7-276F8BDB3FC1}">
      <dgm:prSet custT="1"/>
      <dgm:spPr>
        <a:noFill/>
        <a:ln>
          <a:noFill/>
        </a:ln>
      </dgm:spPr>
      <dgm:t>
        <a:bodyPr/>
        <a:lstStyle/>
        <a:p>
          <a:pPr algn="ctr"/>
          <a:r>
            <a:rPr lang="en-US" sz="1800" b="1" dirty="0">
              <a:solidFill>
                <a:schemeClr val="accent1">
                  <a:lumMod val="75000"/>
                </a:schemeClr>
              </a:solidFill>
            </a:rPr>
            <a:t>Plants make scent producing compounds called:</a:t>
          </a:r>
          <a:endParaRPr lang="en-US" sz="1800" dirty="0">
            <a:solidFill>
              <a:schemeClr val="accent1">
                <a:lumMod val="75000"/>
              </a:schemeClr>
            </a:solidFill>
          </a:endParaRPr>
        </a:p>
      </dgm:t>
    </dgm:pt>
    <dgm:pt modelId="{80858109-8C3E-45A9-BBFF-117900916B33}" type="parTrans" cxnId="{E7437E50-C501-4453-A2AF-B6DB139EC55C}">
      <dgm:prSet/>
      <dgm:spPr/>
      <dgm:t>
        <a:bodyPr/>
        <a:lstStyle/>
        <a:p>
          <a:endParaRPr lang="en-US"/>
        </a:p>
      </dgm:t>
    </dgm:pt>
    <dgm:pt modelId="{0231E739-1357-47C5-AC51-055D76A42486}" type="sibTrans" cxnId="{E7437E50-C501-4453-A2AF-B6DB139EC55C}">
      <dgm:prSet/>
      <dgm:spPr/>
      <dgm:t>
        <a:bodyPr/>
        <a:lstStyle/>
        <a:p>
          <a:endParaRPr lang="en-US"/>
        </a:p>
      </dgm:t>
    </dgm:pt>
    <dgm:pt modelId="{6894DCE3-97C3-4C88-B49E-B2118A62278B}">
      <dgm:prSet/>
      <dgm:spPr>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gradFill>
      </dgm:spPr>
      <dgm:t>
        <a:bodyPr/>
        <a:lstStyle/>
        <a:p>
          <a:pPr algn="ctr">
            <a:lnSpc>
              <a:spcPct val="100000"/>
            </a:lnSpc>
          </a:pPr>
          <a:r>
            <a:rPr lang="en-US" dirty="0"/>
            <a:t>Monoterpenes, Phenols, Oxides, Esters, Aldehydes, Ketones and Sesquiterpenes. </a:t>
          </a:r>
        </a:p>
      </dgm:t>
    </dgm:pt>
    <dgm:pt modelId="{1A3DB1C2-F68B-412E-AED3-57B88DA34D59}" type="parTrans" cxnId="{B715FD78-0B0C-4FCF-9F87-59644B2FF57E}">
      <dgm:prSet/>
      <dgm:spPr/>
      <dgm:t>
        <a:bodyPr/>
        <a:lstStyle/>
        <a:p>
          <a:endParaRPr lang="en-US"/>
        </a:p>
      </dgm:t>
    </dgm:pt>
    <dgm:pt modelId="{89317C8C-4725-42C2-A5D7-820F6BDFBE98}" type="sibTrans" cxnId="{B715FD78-0B0C-4FCF-9F87-59644B2FF57E}">
      <dgm:prSet/>
      <dgm:spPr/>
      <dgm:t>
        <a:bodyPr/>
        <a:lstStyle/>
        <a:p>
          <a:endParaRPr lang="en-US"/>
        </a:p>
      </dgm:t>
    </dgm:pt>
    <dgm:pt modelId="{6ECFBA0F-73AD-42D9-91F7-BED799027F72}">
      <dgm:prSet/>
      <dgm:spPr/>
      <dgm:t>
        <a:bodyPr/>
        <a:lstStyle/>
        <a:p>
          <a:pPr algn="ctr">
            <a:lnSpc>
              <a:spcPct val="100000"/>
            </a:lnSpc>
          </a:pPr>
          <a:r>
            <a:rPr lang="en-US" dirty="0"/>
            <a:t>Plants use these compounds naturally for protection from pests, diseases.</a:t>
          </a:r>
        </a:p>
      </dgm:t>
    </dgm:pt>
    <dgm:pt modelId="{FE0E5381-4778-4749-8470-8CBD0AD51C9C}" type="parTrans" cxnId="{8CB82E0B-9D19-48A2-8680-F0D43A175C27}">
      <dgm:prSet/>
      <dgm:spPr/>
      <dgm:t>
        <a:bodyPr/>
        <a:lstStyle/>
        <a:p>
          <a:endParaRPr lang="en-US"/>
        </a:p>
      </dgm:t>
    </dgm:pt>
    <dgm:pt modelId="{A92C290F-C996-457F-914D-1BB4E8B6DB06}" type="sibTrans" cxnId="{8CB82E0B-9D19-48A2-8680-F0D43A175C27}">
      <dgm:prSet/>
      <dgm:spPr/>
      <dgm:t>
        <a:bodyPr/>
        <a:lstStyle/>
        <a:p>
          <a:endParaRPr lang="en-US"/>
        </a:p>
      </dgm:t>
    </dgm:pt>
    <dgm:pt modelId="{A70A0C2D-E38D-494D-AC1D-76F76190D291}">
      <dgm:prSet/>
      <dgm:spPr>
        <a:gradFill rotWithShape="0">
          <a:gsLst>
            <a:gs pos="0">
              <a:schemeClr val="accent2">
                <a:lumMod val="75000"/>
              </a:schemeClr>
            </a:gs>
            <a:gs pos="78000">
              <a:schemeClr val="accent1">
                <a:lumMod val="75000"/>
              </a:schemeClr>
            </a:gs>
          </a:gsLst>
        </a:gradFill>
      </dgm:spPr>
      <dgm:t>
        <a:bodyPr/>
        <a:lstStyle/>
        <a:p>
          <a:pPr algn="ctr">
            <a:lnSpc>
              <a:spcPct val="100000"/>
            </a:lnSpc>
          </a:pPr>
          <a:r>
            <a:rPr lang="en-US" dirty="0"/>
            <a:t>We can extract them and concentrate them into organic crop protection products since they are naturally occurring and food grade compounds.</a:t>
          </a:r>
        </a:p>
      </dgm:t>
    </dgm:pt>
    <dgm:pt modelId="{003C8047-D1CC-4292-99FB-1D07D94BBE05}" type="parTrans" cxnId="{4A2D82D1-A4AE-42DE-9332-7DB7AA2EC13D}">
      <dgm:prSet/>
      <dgm:spPr/>
      <dgm:t>
        <a:bodyPr/>
        <a:lstStyle/>
        <a:p>
          <a:endParaRPr lang="en-US"/>
        </a:p>
      </dgm:t>
    </dgm:pt>
    <dgm:pt modelId="{B458F221-C6CA-4216-85B8-E0C2D02C4B20}" type="sibTrans" cxnId="{4A2D82D1-A4AE-42DE-9332-7DB7AA2EC13D}">
      <dgm:prSet/>
      <dgm:spPr/>
      <dgm:t>
        <a:bodyPr/>
        <a:lstStyle/>
        <a:p>
          <a:endParaRPr lang="en-US"/>
        </a:p>
      </dgm:t>
    </dgm:pt>
    <dgm:pt modelId="{9FE1DB3B-7D78-B244-979C-48161B655D22}" type="pres">
      <dgm:prSet presAssocID="{749E4CA3-ADA0-42A8-9832-6C564F3D0DFD}" presName="linear" presStyleCnt="0">
        <dgm:presLayoutVars>
          <dgm:animLvl val="lvl"/>
          <dgm:resizeHandles val="exact"/>
        </dgm:presLayoutVars>
      </dgm:prSet>
      <dgm:spPr/>
    </dgm:pt>
    <dgm:pt modelId="{6DBA19CA-ADB0-D747-86D2-CC02D283AFE6}" type="pres">
      <dgm:prSet presAssocID="{36B487A8-58AB-4DB8-B2E7-276F8BDB3FC1}" presName="parentText" presStyleLbl="node1" presStyleIdx="0" presStyleCnt="4">
        <dgm:presLayoutVars>
          <dgm:chMax val="0"/>
          <dgm:bulletEnabled val="1"/>
        </dgm:presLayoutVars>
      </dgm:prSet>
      <dgm:spPr/>
    </dgm:pt>
    <dgm:pt modelId="{4A1EF95C-33DF-F94A-A5E6-FF812C561E8F}" type="pres">
      <dgm:prSet presAssocID="{0231E739-1357-47C5-AC51-055D76A42486}" presName="spacer" presStyleCnt="0"/>
      <dgm:spPr/>
    </dgm:pt>
    <dgm:pt modelId="{7C5E6F6A-90EF-3047-B5F2-DD411BC88596}" type="pres">
      <dgm:prSet presAssocID="{6894DCE3-97C3-4C88-B49E-B2118A62278B}" presName="parentText" presStyleLbl="node1" presStyleIdx="1" presStyleCnt="4" custLinFactY="-19664" custLinFactNeighborX="5239" custLinFactNeighborY="-100000">
        <dgm:presLayoutVars>
          <dgm:chMax val="0"/>
          <dgm:bulletEnabled val="1"/>
        </dgm:presLayoutVars>
      </dgm:prSet>
      <dgm:spPr/>
    </dgm:pt>
    <dgm:pt modelId="{9D3E9424-F976-BB49-979E-A425A4312712}" type="pres">
      <dgm:prSet presAssocID="{89317C8C-4725-42C2-A5D7-820F6BDFBE98}" presName="spacer" presStyleCnt="0"/>
      <dgm:spPr/>
    </dgm:pt>
    <dgm:pt modelId="{3BF02F5B-3E16-E04E-86BD-4BEE6C327671}" type="pres">
      <dgm:prSet presAssocID="{6ECFBA0F-73AD-42D9-91F7-BED799027F72}" presName="parentText" presStyleLbl="node1" presStyleIdx="2" presStyleCnt="4" custLinFactY="-1311" custLinFactNeighborX="-23175" custLinFactNeighborY="-100000">
        <dgm:presLayoutVars>
          <dgm:chMax val="0"/>
          <dgm:bulletEnabled val="1"/>
        </dgm:presLayoutVars>
      </dgm:prSet>
      <dgm:spPr/>
    </dgm:pt>
    <dgm:pt modelId="{6E63FD0C-F757-D14A-B4CA-E606C13A2356}" type="pres">
      <dgm:prSet presAssocID="{A92C290F-C996-457F-914D-1BB4E8B6DB06}" presName="spacer" presStyleCnt="0"/>
      <dgm:spPr/>
    </dgm:pt>
    <dgm:pt modelId="{FC9F3E46-2D3F-C94B-8BF4-80E18204D651}" type="pres">
      <dgm:prSet presAssocID="{A70A0C2D-E38D-494D-AC1D-76F76190D291}" presName="parentText" presStyleLbl="node1" presStyleIdx="3" presStyleCnt="4" custLinFactY="2378" custLinFactNeighborX="240" custLinFactNeighborY="100000">
        <dgm:presLayoutVars>
          <dgm:chMax val="0"/>
          <dgm:bulletEnabled val="1"/>
        </dgm:presLayoutVars>
      </dgm:prSet>
      <dgm:spPr/>
    </dgm:pt>
  </dgm:ptLst>
  <dgm:cxnLst>
    <dgm:cxn modelId="{8CB82E0B-9D19-48A2-8680-F0D43A175C27}" srcId="{749E4CA3-ADA0-42A8-9832-6C564F3D0DFD}" destId="{6ECFBA0F-73AD-42D9-91F7-BED799027F72}" srcOrd="2" destOrd="0" parTransId="{FE0E5381-4778-4749-8470-8CBD0AD51C9C}" sibTransId="{A92C290F-C996-457F-914D-1BB4E8B6DB06}"/>
    <dgm:cxn modelId="{737FDA29-879A-8540-8920-DEEDF23C2D13}" type="presOf" srcId="{6894DCE3-97C3-4C88-B49E-B2118A62278B}" destId="{7C5E6F6A-90EF-3047-B5F2-DD411BC88596}" srcOrd="0" destOrd="0" presId="urn:microsoft.com/office/officeart/2005/8/layout/vList2"/>
    <dgm:cxn modelId="{E7437E50-C501-4453-A2AF-B6DB139EC55C}" srcId="{749E4CA3-ADA0-42A8-9832-6C564F3D0DFD}" destId="{36B487A8-58AB-4DB8-B2E7-276F8BDB3FC1}" srcOrd="0" destOrd="0" parTransId="{80858109-8C3E-45A9-BBFF-117900916B33}" sibTransId="{0231E739-1357-47C5-AC51-055D76A42486}"/>
    <dgm:cxn modelId="{5AD3E766-EE5D-9C42-960A-BA4122D42E8F}" type="presOf" srcId="{36B487A8-58AB-4DB8-B2E7-276F8BDB3FC1}" destId="{6DBA19CA-ADB0-D747-86D2-CC02D283AFE6}" srcOrd="0" destOrd="0" presId="urn:microsoft.com/office/officeart/2005/8/layout/vList2"/>
    <dgm:cxn modelId="{B715FD78-0B0C-4FCF-9F87-59644B2FF57E}" srcId="{749E4CA3-ADA0-42A8-9832-6C564F3D0DFD}" destId="{6894DCE3-97C3-4C88-B49E-B2118A62278B}" srcOrd="1" destOrd="0" parTransId="{1A3DB1C2-F68B-412E-AED3-57B88DA34D59}" sibTransId="{89317C8C-4725-42C2-A5D7-820F6BDFBE98}"/>
    <dgm:cxn modelId="{C434768F-1FC3-4640-89F8-07DEBD7AE20D}" type="presOf" srcId="{749E4CA3-ADA0-42A8-9832-6C564F3D0DFD}" destId="{9FE1DB3B-7D78-B244-979C-48161B655D22}" srcOrd="0" destOrd="0" presId="urn:microsoft.com/office/officeart/2005/8/layout/vList2"/>
    <dgm:cxn modelId="{BA7C1F93-6B8F-4F4E-A9A1-E4CA8D4C35FF}" type="presOf" srcId="{6ECFBA0F-73AD-42D9-91F7-BED799027F72}" destId="{3BF02F5B-3E16-E04E-86BD-4BEE6C327671}" srcOrd="0" destOrd="0" presId="urn:microsoft.com/office/officeart/2005/8/layout/vList2"/>
    <dgm:cxn modelId="{4A2D82D1-A4AE-42DE-9332-7DB7AA2EC13D}" srcId="{749E4CA3-ADA0-42A8-9832-6C564F3D0DFD}" destId="{A70A0C2D-E38D-494D-AC1D-76F76190D291}" srcOrd="3" destOrd="0" parTransId="{003C8047-D1CC-4292-99FB-1D07D94BBE05}" sibTransId="{B458F221-C6CA-4216-85B8-E0C2D02C4B20}"/>
    <dgm:cxn modelId="{55504BD7-7D04-B945-A26D-D7BCA2112330}" type="presOf" srcId="{A70A0C2D-E38D-494D-AC1D-76F76190D291}" destId="{FC9F3E46-2D3F-C94B-8BF4-80E18204D651}" srcOrd="0" destOrd="0" presId="urn:microsoft.com/office/officeart/2005/8/layout/vList2"/>
    <dgm:cxn modelId="{B63E33D2-C1C8-AB49-85D7-6F2CE7EC72C4}" type="presParOf" srcId="{9FE1DB3B-7D78-B244-979C-48161B655D22}" destId="{6DBA19CA-ADB0-D747-86D2-CC02D283AFE6}" srcOrd="0" destOrd="0" presId="urn:microsoft.com/office/officeart/2005/8/layout/vList2"/>
    <dgm:cxn modelId="{29D9E475-F44B-7342-B185-6CE89011B4F9}" type="presParOf" srcId="{9FE1DB3B-7D78-B244-979C-48161B655D22}" destId="{4A1EF95C-33DF-F94A-A5E6-FF812C561E8F}" srcOrd="1" destOrd="0" presId="urn:microsoft.com/office/officeart/2005/8/layout/vList2"/>
    <dgm:cxn modelId="{13E7FEBC-5B4D-E444-8959-498EB5337790}" type="presParOf" srcId="{9FE1DB3B-7D78-B244-979C-48161B655D22}" destId="{7C5E6F6A-90EF-3047-B5F2-DD411BC88596}" srcOrd="2" destOrd="0" presId="urn:microsoft.com/office/officeart/2005/8/layout/vList2"/>
    <dgm:cxn modelId="{754F6B30-CAF8-5248-984A-F50CE82749E6}" type="presParOf" srcId="{9FE1DB3B-7D78-B244-979C-48161B655D22}" destId="{9D3E9424-F976-BB49-979E-A425A4312712}" srcOrd="3" destOrd="0" presId="urn:microsoft.com/office/officeart/2005/8/layout/vList2"/>
    <dgm:cxn modelId="{07223BEA-0539-6940-87A1-11CFF018EDE8}" type="presParOf" srcId="{9FE1DB3B-7D78-B244-979C-48161B655D22}" destId="{3BF02F5B-3E16-E04E-86BD-4BEE6C327671}" srcOrd="4" destOrd="0" presId="urn:microsoft.com/office/officeart/2005/8/layout/vList2"/>
    <dgm:cxn modelId="{1CC47466-49C7-5A46-85DC-88932981C616}" type="presParOf" srcId="{9FE1DB3B-7D78-B244-979C-48161B655D22}" destId="{6E63FD0C-F757-D14A-B4CA-E606C13A2356}" srcOrd="5" destOrd="0" presId="urn:microsoft.com/office/officeart/2005/8/layout/vList2"/>
    <dgm:cxn modelId="{7DB354C8-F033-3147-80A4-4386D1FCBA8C}" type="presParOf" srcId="{9FE1DB3B-7D78-B244-979C-48161B655D22}" destId="{FC9F3E46-2D3F-C94B-8BF4-80E18204D65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A19CA-ADB0-D747-86D2-CC02D283AFE6}">
      <dsp:nvSpPr>
        <dsp:cNvPr id="0" name=""/>
        <dsp:cNvSpPr/>
      </dsp:nvSpPr>
      <dsp:spPr>
        <a:xfrm>
          <a:off x="0" y="319582"/>
          <a:ext cx="5413248" cy="1055056"/>
        </a:xfrm>
        <a:prstGeom prst="roundRect">
          <a:avLst/>
        </a:prstGeom>
        <a:no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1">
                  <a:lumMod val="75000"/>
                </a:schemeClr>
              </a:solidFill>
            </a:rPr>
            <a:t>Plants make scent producing compounds called:</a:t>
          </a:r>
          <a:endParaRPr lang="en-US" sz="1800" kern="1200" dirty="0">
            <a:solidFill>
              <a:schemeClr val="accent1">
                <a:lumMod val="75000"/>
              </a:schemeClr>
            </a:solidFill>
          </a:endParaRPr>
        </a:p>
      </dsp:txBody>
      <dsp:txXfrm>
        <a:off x="51504" y="371086"/>
        <a:ext cx="5310240" cy="952048"/>
      </dsp:txXfrm>
    </dsp:sp>
    <dsp:sp modelId="{7C5E6F6A-90EF-3047-B5F2-DD411BC88596}">
      <dsp:nvSpPr>
        <dsp:cNvPr id="0" name=""/>
        <dsp:cNvSpPr/>
      </dsp:nvSpPr>
      <dsp:spPr>
        <a:xfrm>
          <a:off x="0" y="1167173"/>
          <a:ext cx="5413248" cy="1055056"/>
        </a:xfrm>
        <a:prstGeom prst="round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dirty="0"/>
            <a:t>Monoterpenes, Phenols, Oxides, Esters, Aldehydes, Ketones and Sesquiterpenes. </a:t>
          </a:r>
        </a:p>
      </dsp:txBody>
      <dsp:txXfrm>
        <a:off x="51504" y="1218677"/>
        <a:ext cx="5310240" cy="952048"/>
      </dsp:txXfrm>
    </dsp:sp>
    <dsp:sp modelId="{3BF02F5B-3E16-E04E-86BD-4BEE6C327671}">
      <dsp:nvSpPr>
        <dsp:cNvPr id="0" name=""/>
        <dsp:cNvSpPr/>
      </dsp:nvSpPr>
      <dsp:spPr>
        <a:xfrm>
          <a:off x="0" y="2467704"/>
          <a:ext cx="5413248" cy="1055056"/>
        </a:xfrm>
        <a:prstGeom prst="round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dirty="0"/>
            <a:t>Plants use these compounds naturally for protection from pests, diseases.</a:t>
          </a:r>
        </a:p>
      </dsp:txBody>
      <dsp:txXfrm>
        <a:off x="51504" y="2519208"/>
        <a:ext cx="5310240" cy="952048"/>
      </dsp:txXfrm>
    </dsp:sp>
    <dsp:sp modelId="{FC9F3E46-2D3F-C94B-8BF4-80E18204D651}">
      <dsp:nvSpPr>
        <dsp:cNvPr id="0" name=""/>
        <dsp:cNvSpPr/>
      </dsp:nvSpPr>
      <dsp:spPr>
        <a:xfrm>
          <a:off x="0" y="3717201"/>
          <a:ext cx="5413248" cy="1055056"/>
        </a:xfrm>
        <a:prstGeom prst="roundRect">
          <a:avLst/>
        </a:prstGeom>
        <a:gradFill rotWithShape="0">
          <a:gsLst>
            <a:gs pos="0">
              <a:schemeClr val="accent2">
                <a:lumMod val="75000"/>
              </a:schemeClr>
            </a:gs>
            <a:gs pos="78000">
              <a:schemeClr val="accent1">
                <a:lumMod val="75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dirty="0"/>
            <a:t>We can extract them and concentrate them into organic crop protection products since they are naturally occurring and food grade compounds.</a:t>
          </a:r>
        </a:p>
      </dsp:txBody>
      <dsp:txXfrm>
        <a:off x="51504" y="3768705"/>
        <a:ext cx="5310240" cy="9520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5/8/20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205AFF6A-B7F0-AE4B-9010-8F45A314579F}"/>
              </a:ext>
            </a:extLst>
          </p:cNvPr>
          <p:cNvPicPr>
            <a:picLocks noChangeAspect="1"/>
          </p:cNvPicPr>
          <p:nvPr/>
        </p:nvPicPr>
        <p:blipFill rotWithShape="1">
          <a:blip r:embed="rId2"/>
          <a:srcRect r="10344"/>
          <a:stretch/>
        </p:blipFill>
        <p:spPr>
          <a:xfrm>
            <a:off x="3679128" y="314563"/>
            <a:ext cx="3359832" cy="691847"/>
          </a:xfrm>
          <a:prstGeom prst="rect">
            <a:avLst/>
          </a:prstGeom>
        </p:spPr>
      </p:pic>
      <p:sp>
        <p:nvSpPr>
          <p:cNvPr id="3" name="Subtitle 2">
            <a:extLst>
              <a:ext uri="{FF2B5EF4-FFF2-40B4-BE49-F238E27FC236}">
                <a16:creationId xmlns:a16="http://schemas.microsoft.com/office/drawing/2014/main" id="{A5815FE3-F9EF-9D4B-92FA-AB4EE45A2535}"/>
              </a:ext>
            </a:extLst>
          </p:cNvPr>
          <p:cNvSpPr>
            <a:spLocks noGrp="1"/>
          </p:cNvSpPr>
          <p:nvPr>
            <p:ph type="subTitle" idx="1"/>
          </p:nvPr>
        </p:nvSpPr>
        <p:spPr>
          <a:xfrm>
            <a:off x="948649" y="1069816"/>
            <a:ext cx="8558547" cy="691846"/>
          </a:xfrm>
        </p:spPr>
        <p:txBody>
          <a:bodyPr>
            <a:noAutofit/>
          </a:bodyPr>
          <a:lstStyle/>
          <a:p>
            <a:pPr algn="l"/>
            <a:r>
              <a:rPr lang="en-US" sz="4000" b="1" dirty="0">
                <a:solidFill>
                  <a:schemeClr val="accent1"/>
                </a:solidFill>
              </a:rPr>
              <a:t>Botanical Crop Protection Products with a Difference</a:t>
            </a:r>
          </a:p>
        </p:txBody>
      </p:sp>
      <p:pic>
        <p:nvPicPr>
          <p:cNvPr id="7" name="Picture 6" descr="A picture containing drawing&#10;&#10;Description automatically generated">
            <a:extLst>
              <a:ext uri="{FF2B5EF4-FFF2-40B4-BE49-F238E27FC236}">
                <a16:creationId xmlns:a16="http://schemas.microsoft.com/office/drawing/2014/main" id="{FC41E08F-AE8A-E343-952F-2308824FD2DE}"/>
              </a:ext>
            </a:extLst>
          </p:cNvPr>
          <p:cNvPicPr>
            <a:picLocks noChangeAspect="1"/>
          </p:cNvPicPr>
          <p:nvPr/>
        </p:nvPicPr>
        <p:blipFill>
          <a:blip r:embed="rId3"/>
          <a:stretch>
            <a:fillRect/>
          </a:stretch>
        </p:blipFill>
        <p:spPr>
          <a:xfrm>
            <a:off x="7059979" y="359198"/>
            <a:ext cx="2181210" cy="552205"/>
          </a:xfrm>
          <a:prstGeom prst="rect">
            <a:avLst/>
          </a:prstGeom>
        </p:spPr>
      </p:pic>
      <p:cxnSp>
        <p:nvCxnSpPr>
          <p:cNvPr id="9" name="Straight Connector 8">
            <a:extLst>
              <a:ext uri="{FF2B5EF4-FFF2-40B4-BE49-F238E27FC236}">
                <a16:creationId xmlns:a16="http://schemas.microsoft.com/office/drawing/2014/main" id="{2EEF2890-DC71-3441-A728-7AD30B7892FC}"/>
              </a:ext>
            </a:extLst>
          </p:cNvPr>
          <p:cNvCxnSpPr/>
          <p:nvPr/>
        </p:nvCxnSpPr>
        <p:spPr>
          <a:xfrm>
            <a:off x="7024069" y="153999"/>
            <a:ext cx="0" cy="822960"/>
          </a:xfrm>
          <a:prstGeom prst="line">
            <a:avLst/>
          </a:prstGeom>
          <a:ln w="34925"/>
        </p:spPr>
        <p:style>
          <a:lnRef idx="1">
            <a:schemeClr val="accent2"/>
          </a:lnRef>
          <a:fillRef idx="0">
            <a:schemeClr val="accent2"/>
          </a:fillRef>
          <a:effectRef idx="0">
            <a:schemeClr val="accent2"/>
          </a:effectRef>
          <a:fontRef idx="minor">
            <a:schemeClr val="tx1"/>
          </a:fontRef>
        </p:style>
      </p:cxnSp>
      <p:graphicFrame>
        <p:nvGraphicFramePr>
          <p:cNvPr id="14" name="Table 13">
            <a:extLst>
              <a:ext uri="{FF2B5EF4-FFF2-40B4-BE49-F238E27FC236}">
                <a16:creationId xmlns:a16="http://schemas.microsoft.com/office/drawing/2014/main" id="{22D4216B-F257-BC48-9CF0-16BB1BE0882D}"/>
              </a:ext>
            </a:extLst>
          </p:cNvPr>
          <p:cNvGraphicFramePr>
            <a:graphicFrameLocks noGrp="1"/>
          </p:cNvGraphicFramePr>
          <p:nvPr>
            <p:extLst>
              <p:ext uri="{D42A27DB-BD31-4B8C-83A1-F6EECF244321}">
                <p14:modId xmlns:p14="http://schemas.microsoft.com/office/powerpoint/2010/main" val="1832021415"/>
              </p:ext>
            </p:extLst>
          </p:nvPr>
        </p:nvGraphicFramePr>
        <p:xfrm>
          <a:off x="1066800" y="2834367"/>
          <a:ext cx="5993179" cy="2260146"/>
        </p:xfrm>
        <a:graphic>
          <a:graphicData uri="http://schemas.openxmlformats.org/drawingml/2006/table">
            <a:tbl>
              <a:tblPr bandRow="1">
                <a:tableStyleId>{5C22544A-7EE6-4342-B048-85BDC9FD1C3A}</a:tableStyleId>
              </a:tblPr>
              <a:tblGrid>
                <a:gridCol w="1896118">
                  <a:extLst>
                    <a:ext uri="{9D8B030D-6E8A-4147-A177-3AD203B41FA5}">
                      <a16:colId xmlns:a16="http://schemas.microsoft.com/office/drawing/2014/main" val="1338140742"/>
                    </a:ext>
                  </a:extLst>
                </a:gridCol>
                <a:gridCol w="4097061">
                  <a:extLst>
                    <a:ext uri="{9D8B030D-6E8A-4147-A177-3AD203B41FA5}">
                      <a16:colId xmlns:a16="http://schemas.microsoft.com/office/drawing/2014/main" val="270450286"/>
                    </a:ext>
                  </a:extLst>
                </a:gridCol>
              </a:tblGrid>
              <a:tr h="812618">
                <a:tc>
                  <a:txBody>
                    <a:bodyPr/>
                    <a:lstStyle/>
                    <a:p>
                      <a:pPr algn="ctr"/>
                      <a:r>
                        <a:rPr lang="en-US" sz="2800" b="1" dirty="0">
                          <a:solidFill>
                            <a:schemeClr val="bg1"/>
                          </a:solidFill>
                        </a:rPr>
                        <a:t>EF300</a:t>
                      </a:r>
                    </a:p>
                  </a:txBody>
                  <a:tcPr anchor="ctr">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lumMod val="65000"/>
                              <a:lumOff val="35000"/>
                            </a:schemeClr>
                          </a:solidFill>
                        </a:rPr>
                        <a:t>Insecticide</a:t>
                      </a:r>
                    </a:p>
                  </a:txBody>
                  <a:tcPr anchor="ctr">
                    <a:solidFill>
                      <a:schemeClr val="accent1">
                        <a:lumMod val="20000"/>
                        <a:lumOff val="80000"/>
                      </a:schemeClr>
                    </a:solidFill>
                  </a:tcPr>
                </a:tc>
                <a:extLst>
                  <a:ext uri="{0D108BD9-81ED-4DB2-BD59-A6C34878D82A}">
                    <a16:rowId xmlns:a16="http://schemas.microsoft.com/office/drawing/2014/main" val="431632282"/>
                  </a:ext>
                </a:extLst>
              </a:tr>
              <a:tr h="723764">
                <a:tc>
                  <a:txBody>
                    <a:bodyPr/>
                    <a:lstStyle/>
                    <a:p>
                      <a:pPr algn="ctr"/>
                      <a:r>
                        <a:rPr lang="en-US" sz="2800" b="1" dirty="0">
                          <a:solidFill>
                            <a:schemeClr val="bg1"/>
                          </a:solidFill>
                        </a:rPr>
                        <a:t>EF400</a:t>
                      </a:r>
                    </a:p>
                  </a:txBody>
                  <a:tcPr anchor="ctr">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t>Fungicide</a:t>
                      </a:r>
                    </a:p>
                  </a:txBody>
                  <a:tcPr anchor="ctr">
                    <a:solidFill>
                      <a:schemeClr val="accent1">
                        <a:lumMod val="20000"/>
                        <a:lumOff val="80000"/>
                      </a:schemeClr>
                    </a:solidFill>
                  </a:tcPr>
                </a:tc>
                <a:extLst>
                  <a:ext uri="{0D108BD9-81ED-4DB2-BD59-A6C34878D82A}">
                    <a16:rowId xmlns:a16="http://schemas.microsoft.com/office/drawing/2014/main" val="3146404749"/>
                  </a:ext>
                </a:extLst>
              </a:tr>
              <a:tr h="72376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err="1">
                          <a:solidFill>
                            <a:schemeClr val="bg1"/>
                          </a:solidFill>
                        </a:rPr>
                        <a:t>BacStop</a:t>
                      </a:r>
                      <a:endParaRPr lang="en-US" sz="2800" b="1" dirty="0">
                        <a:solidFill>
                          <a:schemeClr val="bg1"/>
                        </a:solidFill>
                      </a:endParaRPr>
                    </a:p>
                  </a:txBody>
                  <a:tcPr anchor="ctr">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t>Bactericide/Fungicide</a:t>
                      </a:r>
                    </a:p>
                  </a:txBody>
                  <a:tcPr anchor="ctr">
                    <a:solidFill>
                      <a:schemeClr val="accent1">
                        <a:lumMod val="20000"/>
                        <a:lumOff val="80000"/>
                      </a:schemeClr>
                    </a:solidFill>
                  </a:tcPr>
                </a:tc>
                <a:extLst>
                  <a:ext uri="{0D108BD9-81ED-4DB2-BD59-A6C34878D82A}">
                    <a16:rowId xmlns:a16="http://schemas.microsoft.com/office/drawing/2014/main" val="424641000"/>
                  </a:ext>
                </a:extLst>
              </a:tr>
            </a:tbl>
          </a:graphicData>
        </a:graphic>
      </p:graphicFrame>
      <p:graphicFrame>
        <p:nvGraphicFramePr>
          <p:cNvPr id="16" name="Table 15">
            <a:extLst>
              <a:ext uri="{FF2B5EF4-FFF2-40B4-BE49-F238E27FC236}">
                <a16:creationId xmlns:a16="http://schemas.microsoft.com/office/drawing/2014/main" id="{6C08E10B-EED8-5140-8AD9-770A3DBA4ED1}"/>
              </a:ext>
            </a:extLst>
          </p:cNvPr>
          <p:cNvGraphicFramePr>
            <a:graphicFrameLocks noGrp="1"/>
          </p:cNvGraphicFramePr>
          <p:nvPr>
            <p:extLst>
              <p:ext uri="{D42A27DB-BD31-4B8C-83A1-F6EECF244321}">
                <p14:modId xmlns:p14="http://schemas.microsoft.com/office/powerpoint/2010/main" val="4043568763"/>
              </p:ext>
            </p:extLst>
          </p:nvPr>
        </p:nvGraphicFramePr>
        <p:xfrm>
          <a:off x="1066800" y="5106415"/>
          <a:ext cx="5993179" cy="946042"/>
        </p:xfrm>
        <a:graphic>
          <a:graphicData uri="http://schemas.openxmlformats.org/drawingml/2006/table">
            <a:tbl>
              <a:tblPr bandRow="1">
                <a:tableStyleId>{5C22544A-7EE6-4342-B048-85BDC9FD1C3A}</a:tableStyleId>
              </a:tblPr>
              <a:tblGrid>
                <a:gridCol w="1896119">
                  <a:extLst>
                    <a:ext uri="{9D8B030D-6E8A-4147-A177-3AD203B41FA5}">
                      <a16:colId xmlns:a16="http://schemas.microsoft.com/office/drawing/2014/main" val="1338140742"/>
                    </a:ext>
                  </a:extLst>
                </a:gridCol>
                <a:gridCol w="4097060">
                  <a:extLst>
                    <a:ext uri="{9D8B030D-6E8A-4147-A177-3AD203B41FA5}">
                      <a16:colId xmlns:a16="http://schemas.microsoft.com/office/drawing/2014/main" val="270450286"/>
                    </a:ext>
                  </a:extLst>
                </a:gridCol>
              </a:tblGrid>
              <a:tr h="946042">
                <a:tc>
                  <a:txBody>
                    <a:bodyPr/>
                    <a:lstStyle/>
                    <a:p>
                      <a:pPr algn="ctr"/>
                      <a:r>
                        <a:rPr lang="en-US" sz="2800" b="1" dirty="0" err="1">
                          <a:solidFill>
                            <a:schemeClr val="bg1"/>
                          </a:solidFill>
                        </a:rPr>
                        <a:t>SoilShot</a:t>
                      </a:r>
                      <a:endParaRPr lang="en-US" sz="2800" b="1" dirty="0">
                        <a:solidFill>
                          <a:schemeClr val="bg1"/>
                        </a:solidFill>
                      </a:endParaRPr>
                    </a:p>
                  </a:txBody>
                  <a:tcPr anchor="ctr">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lumMod val="65000"/>
                              <a:lumOff val="35000"/>
                            </a:schemeClr>
                          </a:solidFill>
                        </a:rPr>
                        <a:t>Nematicide/Fungicide</a:t>
                      </a:r>
                    </a:p>
                  </a:txBody>
                  <a:tcPr anchor="ctr">
                    <a:solidFill>
                      <a:schemeClr val="accent1">
                        <a:lumMod val="20000"/>
                        <a:lumOff val="80000"/>
                      </a:schemeClr>
                    </a:solidFill>
                  </a:tcPr>
                </a:tc>
                <a:extLst>
                  <a:ext uri="{0D108BD9-81ED-4DB2-BD59-A6C34878D82A}">
                    <a16:rowId xmlns:a16="http://schemas.microsoft.com/office/drawing/2014/main" val="431632282"/>
                  </a:ext>
                </a:extLst>
              </a:tr>
            </a:tbl>
          </a:graphicData>
        </a:graphic>
      </p:graphicFrame>
      <p:pic>
        <p:nvPicPr>
          <p:cNvPr id="4" name="Picture 3" descr="A close up of a sign&#10;&#10;Description automatically generated">
            <a:extLst>
              <a:ext uri="{FF2B5EF4-FFF2-40B4-BE49-F238E27FC236}">
                <a16:creationId xmlns:a16="http://schemas.microsoft.com/office/drawing/2014/main" id="{B9480B8F-78BE-5545-A564-C15B0E07AA2D}"/>
              </a:ext>
            </a:extLst>
          </p:cNvPr>
          <p:cNvPicPr>
            <a:picLocks noChangeAspect="1"/>
          </p:cNvPicPr>
          <p:nvPr/>
        </p:nvPicPr>
        <p:blipFill>
          <a:blip r:embed="rId4"/>
          <a:stretch>
            <a:fillRect/>
          </a:stretch>
        </p:blipFill>
        <p:spPr>
          <a:xfrm>
            <a:off x="7038960" y="5350953"/>
            <a:ext cx="1345385" cy="859937"/>
          </a:xfrm>
          <a:prstGeom prst="rect">
            <a:avLst/>
          </a:prstGeom>
        </p:spPr>
      </p:pic>
    </p:spTree>
    <p:extLst>
      <p:ext uri="{BB962C8B-B14F-4D97-AF65-F5344CB8AC3E}">
        <p14:creationId xmlns:p14="http://schemas.microsoft.com/office/powerpoint/2010/main" val="2028132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0" name="Rectangle 5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6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Isosceles Triangle 6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Isosceles Triangle 7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Freeform: Shape 75">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Picture 25" descr="A close up of a sign&#10;&#10;Description automatically generated">
            <a:extLst>
              <a:ext uri="{FF2B5EF4-FFF2-40B4-BE49-F238E27FC236}">
                <a16:creationId xmlns:a16="http://schemas.microsoft.com/office/drawing/2014/main" id="{DEA89D42-78D3-0D4E-BA77-973096EC4A95}"/>
              </a:ext>
            </a:extLst>
          </p:cNvPr>
          <p:cNvPicPr>
            <a:picLocks noChangeAspect="1"/>
          </p:cNvPicPr>
          <p:nvPr/>
        </p:nvPicPr>
        <p:blipFill>
          <a:blip r:embed="rId2"/>
          <a:stretch>
            <a:fillRect/>
          </a:stretch>
        </p:blipFill>
        <p:spPr>
          <a:xfrm>
            <a:off x="757251" y="2240872"/>
            <a:ext cx="3856774" cy="2465154"/>
          </a:xfrm>
          <a:prstGeom prst="rect">
            <a:avLst/>
          </a:prstGeom>
        </p:spPr>
      </p:pic>
      <p:sp>
        <p:nvSpPr>
          <p:cNvPr id="10" name="Rectangle 9">
            <a:extLst>
              <a:ext uri="{FF2B5EF4-FFF2-40B4-BE49-F238E27FC236}">
                <a16:creationId xmlns:a16="http://schemas.microsoft.com/office/drawing/2014/main" id="{6899079E-5F53-2146-A177-AD694646AB2C}"/>
              </a:ext>
            </a:extLst>
          </p:cNvPr>
          <p:cNvSpPr/>
          <p:nvPr/>
        </p:nvSpPr>
        <p:spPr>
          <a:xfrm>
            <a:off x="7181725" y="2640380"/>
            <a:ext cx="4512988" cy="3317938"/>
          </a:xfrm>
          <a:prstGeom prst="rect">
            <a:avLst/>
          </a:prstGeom>
        </p:spPr>
        <p:txBody>
          <a:bodyPr vert="horz" lIns="91440" tIns="45720" rIns="91440" bIns="45720" rtlCol="0" anchor="t">
            <a:normAutofit/>
          </a:bodyPr>
          <a:lstStyle/>
          <a:p>
            <a:pPr>
              <a:spcBef>
                <a:spcPts val="1000"/>
              </a:spcBef>
              <a:buClr>
                <a:schemeClr val="accent1"/>
              </a:buClr>
              <a:buSzPct val="80000"/>
            </a:pPr>
            <a:r>
              <a:rPr lang="en-US" sz="2400" dirty="0" err="1">
                <a:solidFill>
                  <a:srgbClr val="FFFFFF"/>
                </a:solidFill>
              </a:rPr>
              <a:t>GreenFurrow</a:t>
            </a:r>
            <a:r>
              <a:rPr lang="en-US" sz="2400" dirty="0">
                <a:solidFill>
                  <a:srgbClr val="FFFFFF"/>
                </a:solidFill>
              </a:rPr>
              <a:t> EF 300, EF 400, </a:t>
            </a:r>
            <a:r>
              <a:rPr lang="en-US" sz="2400" dirty="0" err="1">
                <a:solidFill>
                  <a:srgbClr val="FFFFFF"/>
                </a:solidFill>
              </a:rPr>
              <a:t>BacStop</a:t>
            </a:r>
            <a:r>
              <a:rPr lang="en-US" sz="2400" dirty="0">
                <a:solidFill>
                  <a:srgbClr val="FFFFFF"/>
                </a:solidFill>
              </a:rPr>
              <a:t> and Soil Shot are registration exempt under sec. 25b of the Federal Insecticide, Fungicide and Rodenticide Act. </a:t>
            </a:r>
          </a:p>
        </p:txBody>
      </p:sp>
    </p:spTree>
    <p:extLst>
      <p:ext uri="{BB962C8B-B14F-4D97-AF65-F5344CB8AC3E}">
        <p14:creationId xmlns:p14="http://schemas.microsoft.com/office/powerpoint/2010/main" val="1465879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248A-8F24-403B-B096-32C9A7C547A2}"/>
              </a:ext>
            </a:extLst>
          </p:cNvPr>
          <p:cNvSpPr>
            <a:spLocks noGrp="1"/>
          </p:cNvSpPr>
          <p:nvPr>
            <p:ph type="title"/>
          </p:nvPr>
        </p:nvSpPr>
        <p:spPr>
          <a:xfrm>
            <a:off x="600076" y="0"/>
            <a:ext cx="1643063" cy="892425"/>
          </a:xfrm>
        </p:spPr>
        <p:txBody>
          <a:bodyPr vert="horz" lIns="91440" tIns="45720" rIns="91440" bIns="45720" rtlCol="0" anchor="b">
            <a:normAutofit/>
          </a:bodyPr>
          <a:lstStyle/>
          <a:p>
            <a:r>
              <a:rPr lang="en-US" sz="3200"/>
              <a:t>25(b)</a:t>
            </a:r>
          </a:p>
        </p:txBody>
      </p:sp>
      <p:sp>
        <p:nvSpPr>
          <p:cNvPr id="10" name="Content Placeholder 9">
            <a:extLst>
              <a:ext uri="{FF2B5EF4-FFF2-40B4-BE49-F238E27FC236}">
                <a16:creationId xmlns:a16="http://schemas.microsoft.com/office/drawing/2014/main" id="{D73ECE90-097F-4934-9AB6-FFD1803B98EB}"/>
              </a:ext>
            </a:extLst>
          </p:cNvPr>
          <p:cNvSpPr>
            <a:spLocks noGrp="1"/>
          </p:cNvSpPr>
          <p:nvPr>
            <p:ph idx="1"/>
          </p:nvPr>
        </p:nvSpPr>
        <p:spPr>
          <a:xfrm>
            <a:off x="625983" y="862628"/>
            <a:ext cx="1974342" cy="1537672"/>
          </a:xfrm>
        </p:spPr>
        <p:txBody>
          <a:bodyPr vert="horz" lIns="91440" tIns="45720" rIns="91440" bIns="45720" rtlCol="0">
            <a:normAutofit/>
          </a:bodyPr>
          <a:lstStyle/>
          <a:p>
            <a:pPr marL="0" indent="0">
              <a:buNone/>
            </a:pPr>
            <a:r>
              <a:rPr lang="en-US" sz="1600" b="1" dirty="0">
                <a:solidFill>
                  <a:schemeClr val="accent1">
                    <a:lumMod val="75000"/>
                  </a:schemeClr>
                </a:solidFill>
              </a:rPr>
              <a:t>List of ingredients that fall under 25(b) EPA and </a:t>
            </a:r>
            <a:br>
              <a:rPr lang="en-US" sz="1600" b="1" dirty="0">
                <a:solidFill>
                  <a:schemeClr val="accent1">
                    <a:lumMod val="75000"/>
                  </a:schemeClr>
                </a:solidFill>
              </a:rPr>
            </a:br>
            <a:r>
              <a:rPr lang="en-US" sz="1600" b="1" dirty="0">
                <a:solidFill>
                  <a:schemeClr val="accent1">
                    <a:lumMod val="75000"/>
                  </a:schemeClr>
                </a:solidFill>
              </a:rPr>
              <a:t>DPR exemption</a:t>
            </a:r>
          </a:p>
        </p:txBody>
      </p:sp>
      <p:pic>
        <p:nvPicPr>
          <p:cNvPr id="5" name="Content Placeholder 4" descr="A screenshot of a cell phone&#10;&#10;Description automatically generated">
            <a:extLst>
              <a:ext uri="{FF2B5EF4-FFF2-40B4-BE49-F238E27FC236}">
                <a16:creationId xmlns:a16="http://schemas.microsoft.com/office/drawing/2014/main" id="{26CAC23B-EDF0-4DAE-8EAD-152E64679F45}"/>
              </a:ext>
            </a:extLst>
          </p:cNvPr>
          <p:cNvPicPr>
            <a:picLocks noChangeAspect="1"/>
          </p:cNvPicPr>
          <p:nvPr/>
        </p:nvPicPr>
        <p:blipFill rotWithShape="1">
          <a:blip r:embed="rId2">
            <a:extLst>
              <a:ext uri="{28A0092B-C50C-407E-A947-70E740481C1C}">
                <a14:useLocalDpi xmlns:a14="http://schemas.microsoft.com/office/drawing/2010/main" val="0"/>
              </a:ext>
            </a:extLst>
          </a:blip>
          <a:srcRect r="2241" b="2589"/>
          <a:stretch/>
        </p:blipFill>
        <p:spPr>
          <a:xfrm>
            <a:off x="2486020" y="488231"/>
            <a:ext cx="6800851" cy="5912569"/>
          </a:xfrm>
          <a:prstGeom prst="rect">
            <a:avLst/>
          </a:prstGeom>
          <a:noFill/>
        </p:spPr>
      </p:pic>
    </p:spTree>
    <p:extLst>
      <p:ext uri="{BB962C8B-B14F-4D97-AF65-F5344CB8AC3E}">
        <p14:creationId xmlns:p14="http://schemas.microsoft.com/office/powerpoint/2010/main" val="2942487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7" name="Rectangle 26">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 name="Straight Connector 29">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 name="Rectangle 9">
            <a:extLst>
              <a:ext uri="{FF2B5EF4-FFF2-40B4-BE49-F238E27FC236}">
                <a16:creationId xmlns:a16="http://schemas.microsoft.com/office/drawing/2014/main" id="{6899079E-5F53-2146-A177-AD694646AB2C}"/>
              </a:ext>
            </a:extLst>
          </p:cNvPr>
          <p:cNvSpPr/>
          <p:nvPr/>
        </p:nvSpPr>
        <p:spPr>
          <a:xfrm>
            <a:off x="1675106" y="3048000"/>
            <a:ext cx="7766936" cy="1646302"/>
          </a:xfrm>
          <a:prstGeom prst="rect">
            <a:avLst/>
          </a:prstGeom>
        </p:spPr>
        <p:txBody>
          <a:bodyPr vert="horz" lIns="91440" tIns="45720" rIns="91440" bIns="45720" rtlCol="0" anchor="b">
            <a:normAutofit fontScale="92500"/>
          </a:bodyPr>
          <a:lstStyle/>
          <a:p>
            <a:pPr algn="r">
              <a:lnSpc>
                <a:spcPct val="90000"/>
              </a:lnSpc>
              <a:spcBef>
                <a:spcPct val="0"/>
              </a:spcBef>
              <a:spcAft>
                <a:spcPts val="600"/>
              </a:spcAft>
            </a:pPr>
            <a:r>
              <a:rPr lang="en-US" sz="3400" dirty="0" err="1">
                <a:solidFill>
                  <a:schemeClr val="accent1"/>
                </a:solidFill>
                <a:latin typeface="+mj-lt"/>
                <a:ea typeface="+mj-ea"/>
                <a:cs typeface="+mj-cs"/>
              </a:rPr>
              <a:t>GreenFurrow</a:t>
            </a:r>
            <a:r>
              <a:rPr lang="en-US" sz="3400" dirty="0">
                <a:solidFill>
                  <a:schemeClr val="accent1"/>
                </a:solidFill>
                <a:latin typeface="+mj-lt"/>
                <a:ea typeface="+mj-ea"/>
                <a:cs typeface="+mj-cs"/>
              </a:rPr>
              <a:t> products are designed to perform the same </a:t>
            </a:r>
            <a:r>
              <a:rPr lang="en-US" sz="3400" u="sng" dirty="0">
                <a:solidFill>
                  <a:schemeClr val="accent1"/>
                </a:solidFill>
                <a:latin typeface="+mj-lt"/>
                <a:ea typeface="+mj-ea"/>
                <a:cs typeface="+mj-cs"/>
              </a:rPr>
              <a:t>each</a:t>
            </a:r>
            <a:r>
              <a:rPr lang="en-US" sz="3400" dirty="0">
                <a:solidFill>
                  <a:schemeClr val="accent1"/>
                </a:solidFill>
                <a:latin typeface="+mj-lt"/>
                <a:ea typeface="+mj-ea"/>
                <a:cs typeface="+mj-cs"/>
              </a:rPr>
              <a:t> time when applied </a:t>
            </a:r>
            <a:br>
              <a:rPr lang="en-US" sz="3400" dirty="0">
                <a:solidFill>
                  <a:schemeClr val="accent1"/>
                </a:solidFill>
                <a:latin typeface="+mj-lt"/>
                <a:ea typeface="+mj-ea"/>
                <a:cs typeface="+mj-cs"/>
              </a:rPr>
            </a:br>
            <a:r>
              <a:rPr lang="en-US" sz="3400" dirty="0">
                <a:solidFill>
                  <a:schemeClr val="accent1"/>
                </a:solidFill>
                <a:latin typeface="+mj-lt"/>
                <a:ea typeface="+mj-ea"/>
                <a:cs typeface="+mj-cs"/>
              </a:rPr>
              <a:t>and regardless of temperatures.</a:t>
            </a:r>
          </a:p>
        </p:txBody>
      </p:sp>
    </p:spTree>
    <p:extLst>
      <p:ext uri="{BB962C8B-B14F-4D97-AF65-F5344CB8AC3E}">
        <p14:creationId xmlns:p14="http://schemas.microsoft.com/office/powerpoint/2010/main" val="359167044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4" name="Straight Connector 83">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6"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Isosceles Triangle 87">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Isosceles Triangle 91">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Isosceles Triangle 92">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Content Placeholder 3" descr="A picture containing grass, outdoor, field, train&#10;&#10;Description automatically generated">
            <a:extLst>
              <a:ext uri="{FF2B5EF4-FFF2-40B4-BE49-F238E27FC236}">
                <a16:creationId xmlns:a16="http://schemas.microsoft.com/office/drawing/2014/main" id="{F78E0311-10DA-A040-BA38-344C69D97ECB}"/>
              </a:ext>
            </a:extLst>
          </p:cNvPr>
          <p:cNvPicPr>
            <a:picLocks noChangeAspect="1"/>
          </p:cNvPicPr>
          <p:nvPr/>
        </p:nvPicPr>
        <p:blipFill rotWithShape="1">
          <a:blip r:embed="rId2"/>
          <a:srcRect l="19051" t="9091" r="14003"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B597A733-CEEB-4F48-9342-31A5BE63A3F9}"/>
              </a:ext>
            </a:extLst>
          </p:cNvPr>
          <p:cNvSpPr>
            <a:spLocks noGrp="1"/>
          </p:cNvSpPr>
          <p:nvPr>
            <p:ph type="title"/>
          </p:nvPr>
        </p:nvSpPr>
        <p:spPr>
          <a:xfrm>
            <a:off x="876794" y="1453038"/>
            <a:ext cx="1854531" cy="2369093"/>
          </a:xfrm>
        </p:spPr>
        <p:txBody>
          <a:bodyPr vert="horz" lIns="91440" tIns="45720" rIns="91440" bIns="45720" rtlCol="0" anchor="b">
            <a:normAutofit/>
          </a:bodyPr>
          <a:lstStyle/>
          <a:p>
            <a:pPr algn="r"/>
            <a:r>
              <a:rPr lang="en-US" sz="4800" dirty="0"/>
              <a:t>EF300</a:t>
            </a:r>
            <a:br>
              <a:rPr lang="en-US" sz="4800" dirty="0"/>
            </a:br>
            <a:r>
              <a:rPr lang="en-US" sz="1600" dirty="0"/>
              <a:t>Insecticide</a:t>
            </a:r>
          </a:p>
        </p:txBody>
      </p:sp>
      <p:cxnSp>
        <p:nvCxnSpPr>
          <p:cNvPr id="95" name="Straight Connector 94">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9"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9"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1"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5" name="Straight Connector 24">
            <a:extLst>
              <a:ext uri="{FF2B5EF4-FFF2-40B4-BE49-F238E27FC236}">
                <a16:creationId xmlns:a16="http://schemas.microsoft.com/office/drawing/2014/main" id="{0F47C86D-7451-B34C-9A50-9E75A400E707}"/>
              </a:ext>
            </a:extLst>
          </p:cNvPr>
          <p:cNvCxnSpPr/>
          <p:nvPr/>
        </p:nvCxnSpPr>
        <p:spPr>
          <a:xfrm>
            <a:off x="2950833" y="2858453"/>
            <a:ext cx="0" cy="822960"/>
          </a:xfrm>
          <a:prstGeom prst="line">
            <a:avLst/>
          </a:prstGeom>
          <a:ln w="34925"/>
        </p:spPr>
        <p:style>
          <a:lnRef idx="1">
            <a:schemeClr val="accent2"/>
          </a:lnRef>
          <a:fillRef idx="0">
            <a:schemeClr val="accent2"/>
          </a:fillRef>
          <a:effectRef idx="0">
            <a:schemeClr val="accent2"/>
          </a:effectRef>
          <a:fontRef idx="minor">
            <a:schemeClr val="tx1"/>
          </a:fontRef>
        </p:style>
      </p:cxnSp>
      <p:sp>
        <p:nvSpPr>
          <p:cNvPr id="27" name="Title 1">
            <a:extLst>
              <a:ext uri="{FF2B5EF4-FFF2-40B4-BE49-F238E27FC236}">
                <a16:creationId xmlns:a16="http://schemas.microsoft.com/office/drawing/2014/main" id="{C6AE40C0-EFC7-9746-B612-2CFE9393CFD9}"/>
              </a:ext>
            </a:extLst>
          </p:cNvPr>
          <p:cNvSpPr txBox="1">
            <a:spLocks/>
          </p:cNvSpPr>
          <p:nvPr/>
        </p:nvSpPr>
        <p:spPr>
          <a:xfrm>
            <a:off x="-2088591" y="1464912"/>
            <a:ext cx="7120163" cy="2369093"/>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a:t>EF400</a:t>
            </a:r>
            <a:br>
              <a:rPr lang="en-US" sz="4800"/>
            </a:br>
            <a:r>
              <a:rPr lang="en-US" sz="1600"/>
              <a:t>Fungicide</a:t>
            </a:r>
            <a:endParaRPr lang="en-US" sz="1600" dirty="0"/>
          </a:p>
        </p:txBody>
      </p:sp>
    </p:spTree>
    <p:extLst>
      <p:ext uri="{BB962C8B-B14F-4D97-AF65-F5344CB8AC3E}">
        <p14:creationId xmlns:p14="http://schemas.microsoft.com/office/powerpoint/2010/main" val="3391155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A85A726-4F36-FE4D-BCCE-3930AEADEC77}"/>
              </a:ext>
            </a:extLst>
          </p:cNvPr>
          <p:cNvSpPr>
            <a:spLocks noGrp="1"/>
          </p:cNvSpPr>
          <p:nvPr>
            <p:ph type="title"/>
          </p:nvPr>
        </p:nvSpPr>
        <p:spPr>
          <a:xfrm>
            <a:off x="1087945" y="2031587"/>
            <a:ext cx="8164912" cy="916950"/>
          </a:xfrm>
        </p:spPr>
        <p:txBody>
          <a:bodyPr/>
          <a:lstStyle/>
          <a:p>
            <a:r>
              <a:rPr lang="en-US" dirty="0"/>
              <a:t>EF300 </a:t>
            </a:r>
            <a:r>
              <a:rPr lang="en-US" sz="1600" dirty="0"/>
              <a:t>Insecticide</a:t>
            </a:r>
          </a:p>
        </p:txBody>
      </p:sp>
      <p:sp>
        <p:nvSpPr>
          <p:cNvPr id="3" name="Content Placeholder 2">
            <a:extLst>
              <a:ext uri="{FF2B5EF4-FFF2-40B4-BE49-F238E27FC236}">
                <a16:creationId xmlns:a16="http://schemas.microsoft.com/office/drawing/2014/main" id="{E22AE25B-C66C-384A-BA1B-135B78688B20}"/>
              </a:ext>
            </a:extLst>
          </p:cNvPr>
          <p:cNvSpPr>
            <a:spLocks noGrp="1"/>
          </p:cNvSpPr>
          <p:nvPr>
            <p:ph idx="1"/>
          </p:nvPr>
        </p:nvSpPr>
        <p:spPr>
          <a:xfrm>
            <a:off x="1066799" y="2820693"/>
            <a:ext cx="7805739" cy="3220670"/>
          </a:xfrm>
        </p:spPr>
        <p:txBody>
          <a:bodyPr>
            <a:normAutofit/>
          </a:bodyPr>
          <a:lstStyle/>
          <a:p>
            <a:r>
              <a:rPr lang="en-US" dirty="0"/>
              <a:t>Designed to kill adults, eggs and larvae. In many cases, population controls are managed by controlling egg and larvae stage.</a:t>
            </a:r>
          </a:p>
          <a:p>
            <a:r>
              <a:rPr lang="en-US" dirty="0"/>
              <a:t>Effective life of EF300 is approximately 7 days and effective control can last several weeks.</a:t>
            </a:r>
          </a:p>
          <a:p>
            <a:r>
              <a:rPr lang="en-US" dirty="0"/>
              <a:t>Ideally suited for Aphid, Mites, White Fly and Psyllids</a:t>
            </a:r>
          </a:p>
          <a:p>
            <a:r>
              <a:rPr lang="en-US" dirty="0"/>
              <a:t>Can be applied by ground or aerial application.</a:t>
            </a:r>
          </a:p>
          <a:p>
            <a:r>
              <a:rPr lang="en-US" dirty="0"/>
              <a:t>Foliar application use rate of 0.25%-1.0%v/v spray solution</a:t>
            </a:r>
          </a:p>
        </p:txBody>
      </p:sp>
      <p:pic>
        <p:nvPicPr>
          <p:cNvPr id="4" name="Picture 3" descr="A picture containing drawing&#10;&#10;Description automatically generated">
            <a:extLst>
              <a:ext uri="{FF2B5EF4-FFF2-40B4-BE49-F238E27FC236}">
                <a16:creationId xmlns:a16="http://schemas.microsoft.com/office/drawing/2014/main" id="{12D312E4-B82D-754F-9D32-DE0A98F1FBEA}"/>
              </a:ext>
            </a:extLst>
          </p:cNvPr>
          <p:cNvPicPr>
            <a:picLocks noChangeAspect="1"/>
          </p:cNvPicPr>
          <p:nvPr/>
        </p:nvPicPr>
        <p:blipFill rotWithShape="1">
          <a:blip r:embed="rId2"/>
          <a:srcRect r="10344"/>
          <a:stretch/>
        </p:blipFill>
        <p:spPr>
          <a:xfrm>
            <a:off x="991810" y="905356"/>
            <a:ext cx="4528458" cy="932487"/>
          </a:xfrm>
          <a:prstGeom prst="rect">
            <a:avLst/>
          </a:prstGeom>
        </p:spPr>
      </p:pic>
      <p:pic>
        <p:nvPicPr>
          <p:cNvPr id="7" name="Picture 6" descr="A close up of a sign&#10;&#10;Description automatically generated">
            <a:extLst>
              <a:ext uri="{FF2B5EF4-FFF2-40B4-BE49-F238E27FC236}">
                <a16:creationId xmlns:a16="http://schemas.microsoft.com/office/drawing/2014/main" id="{2AFD6BA8-34CB-0243-A222-A26CE8AB75F3}"/>
              </a:ext>
            </a:extLst>
          </p:cNvPr>
          <p:cNvPicPr>
            <a:picLocks noChangeAspect="1"/>
          </p:cNvPicPr>
          <p:nvPr/>
        </p:nvPicPr>
        <p:blipFill>
          <a:blip r:embed="rId3"/>
          <a:stretch>
            <a:fillRect/>
          </a:stretch>
        </p:blipFill>
        <p:spPr>
          <a:xfrm>
            <a:off x="5520268" y="905356"/>
            <a:ext cx="1345385" cy="859937"/>
          </a:xfrm>
          <a:prstGeom prst="rect">
            <a:avLst/>
          </a:prstGeom>
        </p:spPr>
      </p:pic>
    </p:spTree>
    <p:extLst>
      <p:ext uri="{BB962C8B-B14F-4D97-AF65-F5344CB8AC3E}">
        <p14:creationId xmlns:p14="http://schemas.microsoft.com/office/powerpoint/2010/main" val="1391762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A85A726-4F36-FE4D-BCCE-3930AEADEC77}"/>
              </a:ext>
            </a:extLst>
          </p:cNvPr>
          <p:cNvSpPr>
            <a:spLocks noGrp="1"/>
          </p:cNvSpPr>
          <p:nvPr>
            <p:ph type="title"/>
          </p:nvPr>
        </p:nvSpPr>
        <p:spPr>
          <a:xfrm>
            <a:off x="1087945" y="2031587"/>
            <a:ext cx="8164912" cy="916950"/>
          </a:xfrm>
        </p:spPr>
        <p:txBody>
          <a:bodyPr/>
          <a:lstStyle/>
          <a:p>
            <a:r>
              <a:rPr lang="en-US" dirty="0"/>
              <a:t>EF400 </a:t>
            </a:r>
            <a:r>
              <a:rPr lang="en-US" sz="1600" dirty="0"/>
              <a:t>Fungicide</a:t>
            </a:r>
          </a:p>
        </p:txBody>
      </p:sp>
      <p:sp>
        <p:nvSpPr>
          <p:cNvPr id="3" name="Content Placeholder 2">
            <a:extLst>
              <a:ext uri="{FF2B5EF4-FFF2-40B4-BE49-F238E27FC236}">
                <a16:creationId xmlns:a16="http://schemas.microsoft.com/office/drawing/2014/main" id="{E22AE25B-C66C-384A-BA1B-135B78688B20}"/>
              </a:ext>
            </a:extLst>
          </p:cNvPr>
          <p:cNvSpPr>
            <a:spLocks noGrp="1"/>
          </p:cNvSpPr>
          <p:nvPr>
            <p:ph idx="1"/>
          </p:nvPr>
        </p:nvSpPr>
        <p:spPr>
          <a:xfrm>
            <a:off x="1066799" y="2820693"/>
            <a:ext cx="8186057" cy="3220670"/>
          </a:xfrm>
        </p:spPr>
        <p:txBody>
          <a:bodyPr>
            <a:normAutofit/>
          </a:bodyPr>
          <a:lstStyle/>
          <a:p>
            <a:r>
              <a:rPr lang="en-US" dirty="0"/>
              <a:t>Broad spectrum fungicide used extensively throughout the vegetable and fruit industry</a:t>
            </a:r>
          </a:p>
          <a:p>
            <a:r>
              <a:rPr lang="en-US" dirty="0"/>
              <a:t>Provides maximum disease protection with both curative and preventative actions. </a:t>
            </a:r>
          </a:p>
          <a:p>
            <a:r>
              <a:rPr lang="en-US" dirty="0"/>
              <a:t>Ideal for Anthracnose, Aspergillus, Botrytis, Powdery Mildew, Downey Mildew, Grey molds </a:t>
            </a:r>
          </a:p>
          <a:p>
            <a:pPr lvl="0">
              <a:buClr>
                <a:srgbClr val="90C226"/>
              </a:buClr>
            </a:pPr>
            <a:r>
              <a:rPr lang="en-US" dirty="0">
                <a:solidFill>
                  <a:prstClr val="black">
                    <a:lumMod val="75000"/>
                    <a:lumOff val="25000"/>
                  </a:prstClr>
                </a:solidFill>
              </a:rPr>
              <a:t>Can be applied by ground or aerial application.</a:t>
            </a:r>
          </a:p>
          <a:p>
            <a:pPr lvl="0">
              <a:buClr>
                <a:srgbClr val="90C226"/>
              </a:buClr>
            </a:pPr>
            <a:r>
              <a:rPr lang="en-US" dirty="0">
                <a:solidFill>
                  <a:prstClr val="black">
                    <a:lumMod val="75000"/>
                    <a:lumOff val="25000"/>
                  </a:prstClr>
                </a:solidFill>
              </a:rPr>
              <a:t>Foliar application use rate of 0.25%-1.0%v/v spray solution</a:t>
            </a:r>
          </a:p>
          <a:p>
            <a:endParaRPr lang="en-US" dirty="0"/>
          </a:p>
        </p:txBody>
      </p:sp>
      <p:pic>
        <p:nvPicPr>
          <p:cNvPr id="7" name="Picture 6" descr="A picture containing drawing&#10;&#10;Description automatically generated">
            <a:extLst>
              <a:ext uri="{FF2B5EF4-FFF2-40B4-BE49-F238E27FC236}">
                <a16:creationId xmlns:a16="http://schemas.microsoft.com/office/drawing/2014/main" id="{DE00CC28-2A23-D643-844A-E543036E746B}"/>
              </a:ext>
            </a:extLst>
          </p:cNvPr>
          <p:cNvPicPr>
            <a:picLocks noChangeAspect="1"/>
          </p:cNvPicPr>
          <p:nvPr/>
        </p:nvPicPr>
        <p:blipFill rotWithShape="1">
          <a:blip r:embed="rId2"/>
          <a:srcRect r="10344"/>
          <a:stretch/>
        </p:blipFill>
        <p:spPr>
          <a:xfrm>
            <a:off x="991810" y="905356"/>
            <a:ext cx="4528458" cy="932487"/>
          </a:xfrm>
          <a:prstGeom prst="rect">
            <a:avLst/>
          </a:prstGeom>
        </p:spPr>
      </p:pic>
      <p:pic>
        <p:nvPicPr>
          <p:cNvPr id="9" name="Picture 8" descr="A close up of a sign&#10;&#10;Description automatically generated">
            <a:extLst>
              <a:ext uri="{FF2B5EF4-FFF2-40B4-BE49-F238E27FC236}">
                <a16:creationId xmlns:a16="http://schemas.microsoft.com/office/drawing/2014/main" id="{727FA7FE-C96A-D14B-A311-B75ED3D27B3A}"/>
              </a:ext>
            </a:extLst>
          </p:cNvPr>
          <p:cNvPicPr>
            <a:picLocks noChangeAspect="1"/>
          </p:cNvPicPr>
          <p:nvPr/>
        </p:nvPicPr>
        <p:blipFill>
          <a:blip r:embed="rId3"/>
          <a:stretch>
            <a:fillRect/>
          </a:stretch>
        </p:blipFill>
        <p:spPr>
          <a:xfrm>
            <a:off x="5520268" y="905356"/>
            <a:ext cx="1345385" cy="859937"/>
          </a:xfrm>
          <a:prstGeom prst="rect">
            <a:avLst/>
          </a:prstGeom>
        </p:spPr>
      </p:pic>
    </p:spTree>
    <p:extLst>
      <p:ext uri="{BB962C8B-B14F-4D97-AF65-F5344CB8AC3E}">
        <p14:creationId xmlns:p14="http://schemas.microsoft.com/office/powerpoint/2010/main" val="2150539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A370D-2358-8B42-9A0A-1F04DC2E1DBD}"/>
              </a:ext>
            </a:extLst>
          </p:cNvPr>
          <p:cNvSpPr>
            <a:spLocks noGrp="1"/>
          </p:cNvSpPr>
          <p:nvPr>
            <p:ph type="title"/>
          </p:nvPr>
        </p:nvSpPr>
        <p:spPr>
          <a:xfrm>
            <a:off x="963084" y="728662"/>
            <a:ext cx="8596668" cy="1320800"/>
          </a:xfrm>
        </p:spPr>
        <p:txBody>
          <a:bodyPr/>
          <a:lstStyle/>
          <a:p>
            <a:r>
              <a:rPr lang="en-US" dirty="0"/>
              <a:t>Mixing Rates Per Acre</a:t>
            </a:r>
          </a:p>
        </p:txBody>
      </p:sp>
      <p:sp>
        <p:nvSpPr>
          <p:cNvPr id="3" name="Content Placeholder 2">
            <a:extLst>
              <a:ext uri="{FF2B5EF4-FFF2-40B4-BE49-F238E27FC236}">
                <a16:creationId xmlns:a16="http://schemas.microsoft.com/office/drawing/2014/main" id="{EDDABE73-AAFE-A74A-B374-AEACD915FDE7}"/>
              </a:ext>
            </a:extLst>
          </p:cNvPr>
          <p:cNvSpPr>
            <a:spLocks noGrp="1"/>
          </p:cNvSpPr>
          <p:nvPr>
            <p:ph idx="1"/>
          </p:nvPr>
        </p:nvSpPr>
        <p:spPr>
          <a:xfrm>
            <a:off x="1066800" y="1943100"/>
            <a:ext cx="8207202" cy="3924300"/>
          </a:xfrm>
        </p:spPr>
        <p:txBody>
          <a:bodyPr>
            <a:normAutofit/>
          </a:bodyPr>
          <a:lstStyle/>
          <a:p>
            <a:r>
              <a:rPr lang="en-US" sz="2800" b="1" dirty="0">
                <a:solidFill>
                  <a:schemeClr val="accent2"/>
                </a:solidFill>
              </a:rPr>
              <a:t>EF300 &amp; EF400</a:t>
            </a:r>
          </a:p>
          <a:p>
            <a:pPr>
              <a:buFont typeface="Arial" panose="020B0604020202020204" pitchFamily="34" charset="0"/>
              <a:buChar char="•"/>
            </a:pPr>
            <a:r>
              <a:rPr lang="en-US" sz="1600" dirty="0"/>
              <a:t>32 fl. oz. to 128 fl. oz. </a:t>
            </a:r>
          </a:p>
          <a:p>
            <a:pPr>
              <a:buFont typeface="Arial" panose="020B0604020202020204" pitchFamily="34" charset="0"/>
              <a:buChar char="•"/>
            </a:pPr>
            <a:r>
              <a:rPr lang="en-US" sz="1600" dirty="0"/>
              <a:t>0.25%-1.00% concentration V/V</a:t>
            </a:r>
          </a:p>
          <a:p>
            <a:pPr marL="57150" indent="0">
              <a:buNone/>
            </a:pPr>
            <a:r>
              <a:rPr lang="en-US" b="1" dirty="0"/>
              <a:t>Aerial Application </a:t>
            </a:r>
          </a:p>
          <a:p>
            <a:pPr lvl="1">
              <a:buFont typeface="Arial" panose="020B0604020202020204" pitchFamily="34" charset="0"/>
              <a:buChar char="•"/>
            </a:pPr>
            <a:r>
              <a:rPr lang="en-US" dirty="0"/>
              <a:t>Apply 24 to 32 fl. oz per acre. Use a pH of 6.0 to 7.0</a:t>
            </a:r>
          </a:p>
          <a:p>
            <a:pPr lvl="1">
              <a:buFont typeface="Arial" panose="020B0604020202020204" pitchFamily="34" charset="0"/>
              <a:buChar char="•"/>
            </a:pPr>
            <a:r>
              <a:rPr lang="en-US" dirty="0"/>
              <a:t>24.3 fl. oz to 32 fl. oz</a:t>
            </a:r>
          </a:p>
          <a:p>
            <a:pPr lvl="1">
              <a:buFont typeface="Arial" panose="020B0604020202020204" pitchFamily="34" charset="0"/>
              <a:buChar char="•"/>
            </a:pPr>
            <a:r>
              <a:rPr lang="en-US" dirty="0"/>
              <a:t>0.19%-0.25% concentration V/V</a:t>
            </a:r>
            <a:endParaRPr lang="en-US" b="1" dirty="0">
              <a:solidFill>
                <a:schemeClr val="accent2"/>
              </a:solidFill>
            </a:endParaRPr>
          </a:p>
          <a:p>
            <a:pPr marL="457200" lvl="1" indent="0">
              <a:buNone/>
            </a:pPr>
            <a:endParaRPr lang="en-US" dirty="0"/>
          </a:p>
        </p:txBody>
      </p:sp>
      <p:sp>
        <p:nvSpPr>
          <p:cNvPr id="4" name="TextBox 3">
            <a:extLst>
              <a:ext uri="{FF2B5EF4-FFF2-40B4-BE49-F238E27FC236}">
                <a16:creationId xmlns:a16="http://schemas.microsoft.com/office/drawing/2014/main" id="{2E4628BC-AB4D-374D-8033-74449B3FBC00}"/>
              </a:ext>
            </a:extLst>
          </p:cNvPr>
          <p:cNvSpPr txBox="1"/>
          <p:nvPr/>
        </p:nvSpPr>
        <p:spPr>
          <a:xfrm>
            <a:off x="990032" y="1397053"/>
            <a:ext cx="5029200" cy="369332"/>
          </a:xfrm>
          <a:prstGeom prst="rect">
            <a:avLst/>
          </a:prstGeom>
          <a:noFill/>
        </p:spPr>
        <p:txBody>
          <a:bodyPr wrap="square" rtlCol="0">
            <a:spAutoFit/>
          </a:bodyPr>
          <a:lstStyle/>
          <a:p>
            <a:r>
              <a:rPr lang="en-US" dirty="0">
                <a:solidFill>
                  <a:schemeClr val="bg2">
                    <a:lumMod val="50000"/>
                  </a:schemeClr>
                </a:solidFill>
              </a:rPr>
              <a:t>Use Rate per 100 Gallons</a:t>
            </a:r>
          </a:p>
        </p:txBody>
      </p:sp>
    </p:spTree>
    <p:extLst>
      <p:ext uri="{BB962C8B-B14F-4D97-AF65-F5344CB8AC3E}">
        <p14:creationId xmlns:p14="http://schemas.microsoft.com/office/powerpoint/2010/main" val="4102636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
            <a:extLst>
              <a:ext uri="{FF2B5EF4-FFF2-40B4-BE49-F238E27FC236}">
                <a16:creationId xmlns:a16="http://schemas.microsoft.com/office/drawing/2014/main" id="{CF0123A9-FEC3-664A-9A55-37113A3EA43A}"/>
              </a:ext>
            </a:extLst>
          </p:cNvPr>
          <p:cNvSpPr/>
          <p:nvPr/>
        </p:nvSpPr>
        <p:spPr>
          <a:xfrm>
            <a:off x="7776639" y="-15423"/>
            <a:ext cx="4406120" cy="6908749"/>
          </a:xfrm>
          <a:custGeom>
            <a:avLst/>
            <a:gdLst>
              <a:gd name="connsiteX0" fmla="*/ 0 w 2868266"/>
              <a:gd name="connsiteY0" fmla="*/ 0 h 2683111"/>
              <a:gd name="connsiteX1" fmla="*/ 2868266 w 2868266"/>
              <a:gd name="connsiteY1" fmla="*/ 0 h 2683111"/>
              <a:gd name="connsiteX2" fmla="*/ 2868266 w 2868266"/>
              <a:gd name="connsiteY2" fmla="*/ 2683111 h 2683111"/>
              <a:gd name="connsiteX3" fmla="*/ 0 w 2868266"/>
              <a:gd name="connsiteY3" fmla="*/ 2683111 h 2683111"/>
              <a:gd name="connsiteX4" fmla="*/ 0 w 2868266"/>
              <a:gd name="connsiteY4" fmla="*/ 0 h 2683111"/>
              <a:gd name="connsiteX0" fmla="*/ 0 w 2868266"/>
              <a:gd name="connsiteY0" fmla="*/ 41564 h 2724675"/>
              <a:gd name="connsiteX1" fmla="*/ 2203248 w 2868266"/>
              <a:gd name="connsiteY1" fmla="*/ 0 h 2724675"/>
              <a:gd name="connsiteX2" fmla="*/ 2868266 w 2868266"/>
              <a:gd name="connsiteY2" fmla="*/ 2724675 h 2724675"/>
              <a:gd name="connsiteX3" fmla="*/ 0 w 2868266"/>
              <a:gd name="connsiteY3" fmla="*/ 2724675 h 2724675"/>
              <a:gd name="connsiteX4" fmla="*/ 0 w 2868266"/>
              <a:gd name="connsiteY4" fmla="*/ 41564 h 2724675"/>
              <a:gd name="connsiteX0" fmla="*/ 0 w 3838084"/>
              <a:gd name="connsiteY0" fmla="*/ 41564 h 2724675"/>
              <a:gd name="connsiteX1" fmla="*/ 2203248 w 3838084"/>
              <a:gd name="connsiteY1" fmla="*/ 0 h 2724675"/>
              <a:gd name="connsiteX2" fmla="*/ 3838084 w 3838084"/>
              <a:gd name="connsiteY2" fmla="*/ 895875 h 2724675"/>
              <a:gd name="connsiteX3" fmla="*/ 0 w 3838084"/>
              <a:gd name="connsiteY3" fmla="*/ 2724675 h 2724675"/>
              <a:gd name="connsiteX4" fmla="*/ 0 w 3838084"/>
              <a:gd name="connsiteY4" fmla="*/ 41564 h 2724675"/>
              <a:gd name="connsiteX0" fmla="*/ 0 w 3838084"/>
              <a:gd name="connsiteY0" fmla="*/ 1399310 h 4082421"/>
              <a:gd name="connsiteX1" fmla="*/ 1662921 w 3838084"/>
              <a:gd name="connsiteY1" fmla="*/ 0 h 4082421"/>
              <a:gd name="connsiteX2" fmla="*/ 3838084 w 3838084"/>
              <a:gd name="connsiteY2" fmla="*/ 2253621 h 4082421"/>
              <a:gd name="connsiteX3" fmla="*/ 0 w 3838084"/>
              <a:gd name="connsiteY3" fmla="*/ 4082421 h 4082421"/>
              <a:gd name="connsiteX4" fmla="*/ 0 w 3838084"/>
              <a:gd name="connsiteY4" fmla="*/ 1399310 h 4082421"/>
              <a:gd name="connsiteX0" fmla="*/ 0 w 3838084"/>
              <a:gd name="connsiteY0" fmla="*/ 1399310 h 6950312"/>
              <a:gd name="connsiteX1" fmla="*/ 1662921 w 3838084"/>
              <a:gd name="connsiteY1" fmla="*/ 0 h 6950312"/>
              <a:gd name="connsiteX2" fmla="*/ 3838084 w 3838084"/>
              <a:gd name="connsiteY2" fmla="*/ 2253621 h 6950312"/>
              <a:gd name="connsiteX3" fmla="*/ 3131127 w 3838084"/>
              <a:gd name="connsiteY3" fmla="*/ 6950312 h 6950312"/>
              <a:gd name="connsiteX4" fmla="*/ 0 w 3838084"/>
              <a:gd name="connsiteY4" fmla="*/ 1399310 h 6950312"/>
              <a:gd name="connsiteX0" fmla="*/ 0 w 4406120"/>
              <a:gd name="connsiteY0" fmla="*/ 6913419 h 6950312"/>
              <a:gd name="connsiteX1" fmla="*/ 2230957 w 4406120"/>
              <a:gd name="connsiteY1" fmla="*/ 0 h 6950312"/>
              <a:gd name="connsiteX2" fmla="*/ 4406120 w 4406120"/>
              <a:gd name="connsiteY2" fmla="*/ 2253621 h 6950312"/>
              <a:gd name="connsiteX3" fmla="*/ 3699163 w 4406120"/>
              <a:gd name="connsiteY3" fmla="*/ 6950312 h 6950312"/>
              <a:gd name="connsiteX4" fmla="*/ 0 w 4406120"/>
              <a:gd name="connsiteY4" fmla="*/ 6913419 h 6950312"/>
              <a:gd name="connsiteX0" fmla="*/ 0 w 4406120"/>
              <a:gd name="connsiteY0" fmla="*/ 6871856 h 6908749"/>
              <a:gd name="connsiteX1" fmla="*/ 2258666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 name="connsiteX0" fmla="*/ 0 w 4406120"/>
              <a:gd name="connsiteY0" fmla="*/ 6854922 h 6891815"/>
              <a:gd name="connsiteX1" fmla="*/ 2140133 w 4406120"/>
              <a:gd name="connsiteY1" fmla="*/ 0 h 6891815"/>
              <a:gd name="connsiteX2" fmla="*/ 4406120 w 4406120"/>
              <a:gd name="connsiteY2" fmla="*/ 2195124 h 6891815"/>
              <a:gd name="connsiteX3" fmla="*/ 3699163 w 4406120"/>
              <a:gd name="connsiteY3" fmla="*/ 6891815 h 6891815"/>
              <a:gd name="connsiteX4" fmla="*/ 0 w 4406120"/>
              <a:gd name="connsiteY4" fmla="*/ 6854922 h 6891815"/>
              <a:gd name="connsiteX0" fmla="*/ 0 w 4406120"/>
              <a:gd name="connsiteY0" fmla="*/ 6871856 h 6908749"/>
              <a:gd name="connsiteX1" fmla="*/ 1547466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6120" h="6908749">
                <a:moveTo>
                  <a:pt x="0" y="6871856"/>
                </a:moveTo>
                <a:lnTo>
                  <a:pt x="1547466" y="0"/>
                </a:lnTo>
                <a:lnTo>
                  <a:pt x="4406120" y="2212058"/>
                </a:lnTo>
                <a:lnTo>
                  <a:pt x="3699163" y="6908749"/>
                </a:lnTo>
                <a:lnTo>
                  <a:pt x="0" y="68718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39F9F9-8C99-9043-AE76-DEB4CE3B34A3}"/>
              </a:ext>
            </a:extLst>
          </p:cNvPr>
          <p:cNvSpPr/>
          <p:nvPr/>
        </p:nvSpPr>
        <p:spPr>
          <a:xfrm>
            <a:off x="980400" y="750722"/>
            <a:ext cx="8236353" cy="646331"/>
          </a:xfrm>
          <a:prstGeom prst="rect">
            <a:avLst/>
          </a:prstGeom>
        </p:spPr>
        <p:txBody>
          <a:bodyPr wrap="square">
            <a:spAutoFit/>
          </a:bodyPr>
          <a:lstStyle/>
          <a:p>
            <a:r>
              <a:rPr lang="en-US" sz="3600" dirty="0">
                <a:solidFill>
                  <a:schemeClr val="accent1"/>
                </a:solidFill>
                <a:latin typeface="+mj-lt"/>
              </a:rPr>
              <a:t>EF300 </a:t>
            </a:r>
            <a:r>
              <a:rPr lang="en-US" sz="2400" dirty="0">
                <a:solidFill>
                  <a:schemeClr val="accent1"/>
                </a:solidFill>
                <a:latin typeface="+mj-lt"/>
              </a:rPr>
              <a:t>Insecticide</a:t>
            </a:r>
            <a:r>
              <a:rPr lang="en-US" sz="3600" dirty="0">
                <a:solidFill>
                  <a:schemeClr val="accent1"/>
                </a:solidFill>
                <a:latin typeface="+mj-lt"/>
              </a:rPr>
              <a:t> / EF400 </a:t>
            </a:r>
            <a:r>
              <a:rPr lang="en-US" sz="2400" dirty="0">
                <a:solidFill>
                  <a:schemeClr val="accent1"/>
                </a:solidFill>
                <a:latin typeface="+mj-lt"/>
              </a:rPr>
              <a:t>FUNGICIDE</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4EC77E4F-6D56-DD47-AA9D-64D37360C3A8}"/>
                  </a:ext>
                </a:extLst>
              </p:cNvPr>
              <p:cNvGraphicFramePr>
                <a:graphicFrameLocks noGrp="1"/>
              </p:cNvGraphicFramePr>
              <p:nvPr>
                <p:extLst>
                  <p:ext uri="{D42A27DB-BD31-4B8C-83A1-F6EECF244321}">
                    <p14:modId xmlns:p14="http://schemas.microsoft.com/office/powerpoint/2010/main" val="2970105591"/>
                  </p:ext>
                </p:extLst>
              </p:nvPr>
            </p:nvGraphicFramePr>
            <p:xfrm>
              <a:off x="1023945" y="1938920"/>
              <a:ext cx="10363609" cy="3949746"/>
            </p:xfrm>
            <a:graphic>
              <a:graphicData uri="http://schemas.openxmlformats.org/drawingml/2006/table">
                <a:tbl>
                  <a:tblPr>
                    <a:tableStyleId>{5C22544A-7EE6-4342-B048-85BDC9FD1C3A}</a:tableStyleId>
                  </a:tblPr>
                  <a:tblGrid>
                    <a:gridCol w="812883">
                      <a:extLst>
                        <a:ext uri="{9D8B030D-6E8A-4147-A177-3AD203B41FA5}">
                          <a16:colId xmlns:a16="http://schemas.microsoft.com/office/drawing/2014/main" val="4145347174"/>
                        </a:ext>
                      </a:extLst>
                    </a:gridCol>
                    <a:gridCol w="889329">
                      <a:extLst>
                        <a:ext uri="{9D8B030D-6E8A-4147-A177-3AD203B41FA5}">
                          <a16:colId xmlns:a16="http://schemas.microsoft.com/office/drawing/2014/main" val="2538926147"/>
                        </a:ext>
                      </a:extLst>
                    </a:gridCol>
                    <a:gridCol w="685471">
                      <a:extLst>
                        <a:ext uri="{9D8B030D-6E8A-4147-A177-3AD203B41FA5}">
                          <a16:colId xmlns:a16="http://schemas.microsoft.com/office/drawing/2014/main" val="1043107174"/>
                        </a:ext>
                      </a:extLst>
                    </a:gridCol>
                    <a:gridCol w="889329">
                      <a:extLst>
                        <a:ext uri="{9D8B030D-6E8A-4147-A177-3AD203B41FA5}">
                          <a16:colId xmlns:a16="http://schemas.microsoft.com/office/drawing/2014/main" val="667940363"/>
                        </a:ext>
                      </a:extLst>
                    </a:gridCol>
                    <a:gridCol w="685471">
                      <a:extLst>
                        <a:ext uri="{9D8B030D-6E8A-4147-A177-3AD203B41FA5}">
                          <a16:colId xmlns:a16="http://schemas.microsoft.com/office/drawing/2014/main" val="1358075622"/>
                        </a:ext>
                      </a:extLst>
                    </a:gridCol>
                    <a:gridCol w="889329">
                      <a:extLst>
                        <a:ext uri="{9D8B030D-6E8A-4147-A177-3AD203B41FA5}">
                          <a16:colId xmlns:a16="http://schemas.microsoft.com/office/drawing/2014/main" val="2480762289"/>
                        </a:ext>
                      </a:extLst>
                    </a:gridCol>
                    <a:gridCol w="685471">
                      <a:extLst>
                        <a:ext uri="{9D8B030D-6E8A-4147-A177-3AD203B41FA5}">
                          <a16:colId xmlns:a16="http://schemas.microsoft.com/office/drawing/2014/main" val="2550016644"/>
                        </a:ext>
                      </a:extLst>
                    </a:gridCol>
                    <a:gridCol w="889329">
                      <a:extLst>
                        <a:ext uri="{9D8B030D-6E8A-4147-A177-3AD203B41FA5}">
                          <a16:colId xmlns:a16="http://schemas.microsoft.com/office/drawing/2014/main" val="2671294736"/>
                        </a:ext>
                      </a:extLst>
                    </a:gridCol>
                    <a:gridCol w="685471">
                      <a:extLst>
                        <a:ext uri="{9D8B030D-6E8A-4147-A177-3AD203B41FA5}">
                          <a16:colId xmlns:a16="http://schemas.microsoft.com/office/drawing/2014/main" val="111400456"/>
                        </a:ext>
                      </a:extLst>
                    </a:gridCol>
                    <a:gridCol w="940292">
                      <a:extLst>
                        <a:ext uri="{9D8B030D-6E8A-4147-A177-3AD203B41FA5}">
                          <a16:colId xmlns:a16="http://schemas.microsoft.com/office/drawing/2014/main" val="4200343594"/>
                        </a:ext>
                      </a:extLst>
                    </a:gridCol>
                    <a:gridCol w="685471">
                      <a:extLst>
                        <a:ext uri="{9D8B030D-6E8A-4147-A177-3AD203B41FA5}">
                          <a16:colId xmlns:a16="http://schemas.microsoft.com/office/drawing/2014/main" val="469230159"/>
                        </a:ext>
                      </a:extLst>
                    </a:gridCol>
                    <a:gridCol w="940292">
                      <a:extLst>
                        <a:ext uri="{9D8B030D-6E8A-4147-A177-3AD203B41FA5}">
                          <a16:colId xmlns:a16="http://schemas.microsoft.com/office/drawing/2014/main" val="3245870977"/>
                        </a:ext>
                      </a:extLst>
                    </a:gridCol>
                    <a:gridCol w="685471">
                      <a:extLst>
                        <a:ext uri="{9D8B030D-6E8A-4147-A177-3AD203B41FA5}">
                          <a16:colId xmlns:a16="http://schemas.microsoft.com/office/drawing/2014/main" val="1509205295"/>
                        </a:ext>
                      </a:extLst>
                    </a:gridCol>
                  </a:tblGrid>
                  <a:tr h="529273">
                    <a:tc>
                      <a:txBody>
                        <a:bodyPr/>
                        <a:lstStyle/>
                        <a:p>
                          <a:pPr algn="ctr" fontAlgn="b">
                            <a:spcBef>
                              <a:spcPts val="0"/>
                            </a:spcBef>
                            <a:spcAft>
                              <a:spcPts val="0"/>
                            </a:spcAft>
                          </a:pPr>
                          <a:r>
                            <a:rPr lang="en-US" sz="1500" u="none" strike="noStrike" dirty="0">
                              <a:solidFill>
                                <a:schemeClr val="bg1"/>
                              </a:solidFill>
                              <a:effectLst/>
                            </a:rPr>
                            <a:t>Total</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effectLst/>
                            </a:rPr>
                            <a:t>0.25%</a:t>
                          </a:r>
                          <a:endParaRPr lang="en-US" sz="2900" b="0" i="0" u="none" strike="noStrike" dirty="0">
                            <a:effectLst/>
                            <a:latin typeface="Arial" panose="020B0604020202020204" pitchFamily="34" charset="0"/>
                          </a:endParaRPr>
                        </a:p>
                      </a:txBody>
                      <a:tcPr marL="15619" marR="15619" marT="15619" marB="0" anchor="ctr">
                        <a:solidFill>
                          <a:srgbClr val="FFFF00"/>
                        </a:solidFill>
                      </a:tcPr>
                    </a:tc>
                    <a:tc>
                      <a:txBody>
                        <a:bodyPr/>
                        <a:lstStyle/>
                        <a:p>
                          <a:pPr algn="l" fontAlgn="b">
                            <a:spcBef>
                              <a:spcPts val="0"/>
                            </a:spcBef>
                            <a:spcAft>
                              <a:spcPts val="0"/>
                            </a:spcAft>
                          </a:pPr>
                          <a:r>
                            <a:rPr lang="en-US" sz="1600" u="none" strike="noStrike" dirty="0">
                              <a:effectLst/>
                            </a:rPr>
                            <a:t> </a:t>
                          </a:r>
                          <a:endParaRPr lang="en-US" sz="2900" b="0" i="0" u="none" strike="noStrike" dirty="0">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effectLst/>
                            </a:rPr>
                            <a:t>0.40%</a:t>
                          </a:r>
                          <a:endParaRPr lang="en-US" sz="2900" b="0" i="0" u="none" strike="noStrike" dirty="0">
                            <a:effectLst/>
                            <a:latin typeface="Arial" panose="020B0604020202020204" pitchFamily="34" charset="0"/>
                          </a:endParaRPr>
                        </a:p>
                      </a:txBody>
                      <a:tcPr marL="15619" marR="15619" marT="15619" marB="0" anchor="ctr">
                        <a:solidFill>
                          <a:srgbClr val="FFFF00"/>
                        </a:solidFill>
                      </a:tcPr>
                    </a:tc>
                    <a:tc>
                      <a:txBody>
                        <a:bodyPr/>
                        <a:lstStyle/>
                        <a:p>
                          <a:pPr algn="l" fontAlgn="b">
                            <a:spcBef>
                              <a:spcPts val="0"/>
                            </a:spcBef>
                            <a:spcAft>
                              <a:spcPts val="0"/>
                            </a:spcAft>
                          </a:pPr>
                          <a:r>
                            <a:rPr lang="en-US" sz="1600" u="none" strike="noStrike" dirty="0">
                              <a:effectLst/>
                            </a:rPr>
                            <a:t> </a:t>
                          </a:r>
                          <a:endParaRPr lang="en-US" sz="2900" b="0" i="0" u="none" strike="noStrike" dirty="0">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effectLst/>
                            </a:rPr>
                            <a:t>0.50%</a:t>
                          </a:r>
                          <a:endParaRPr lang="en-US" sz="2900" b="0" i="0" u="none" strike="noStrike" dirty="0">
                            <a:effectLst/>
                            <a:latin typeface="Arial" panose="020B0604020202020204" pitchFamily="34" charset="0"/>
                          </a:endParaRPr>
                        </a:p>
                      </a:txBody>
                      <a:tcPr marL="15619" marR="15619" marT="15619" marB="0" anchor="ctr">
                        <a:solidFill>
                          <a:srgbClr val="FFFF00"/>
                        </a:solidFill>
                      </a:tcPr>
                    </a:tc>
                    <a:tc>
                      <a:txBody>
                        <a:bodyPr/>
                        <a:lstStyle/>
                        <a:p>
                          <a:pPr algn="l" fontAlgn="b">
                            <a:spcBef>
                              <a:spcPts val="0"/>
                            </a:spcBef>
                            <a:spcAft>
                              <a:spcPts val="0"/>
                            </a:spcAft>
                          </a:pPr>
                          <a:r>
                            <a:rPr lang="en-US" sz="1600" u="none" strike="noStrike" dirty="0">
                              <a:effectLst/>
                            </a:rPr>
                            <a:t> </a:t>
                          </a:r>
                          <a:endParaRPr lang="en-US" sz="2900" b="0" i="0" u="none" strike="noStrike" dirty="0">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effectLst/>
                            </a:rPr>
                            <a:t>0.75%</a:t>
                          </a:r>
                          <a:endParaRPr lang="en-US" sz="2900" b="0" i="0" u="none" strike="noStrike" dirty="0">
                            <a:effectLst/>
                            <a:latin typeface="Arial" panose="020B0604020202020204" pitchFamily="34" charset="0"/>
                          </a:endParaRPr>
                        </a:p>
                      </a:txBody>
                      <a:tcPr marL="15619" marR="15619" marT="15619" marB="0" anchor="ctr">
                        <a:solidFill>
                          <a:srgbClr val="FFFF00"/>
                        </a:solidFill>
                      </a:tcPr>
                    </a:tc>
                    <a:tc>
                      <a:txBody>
                        <a:bodyPr/>
                        <a:lstStyle/>
                        <a:p>
                          <a:pPr algn="l" fontAlgn="b">
                            <a:spcBef>
                              <a:spcPts val="0"/>
                            </a:spcBef>
                            <a:spcAft>
                              <a:spcPts val="0"/>
                            </a:spcAft>
                          </a:pPr>
                          <a:r>
                            <a:rPr lang="en-US" sz="1600" u="none" strike="noStrike" dirty="0">
                              <a:effectLst/>
                            </a:rPr>
                            <a:t> </a:t>
                          </a:r>
                          <a:endParaRPr lang="en-US" sz="2900" b="0" i="0" u="none" strike="noStrike" dirty="0">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effectLst/>
                            </a:rPr>
                            <a:t>1.00%</a:t>
                          </a:r>
                          <a:endParaRPr lang="en-US" sz="2900" b="0" i="0" u="none" strike="noStrike" dirty="0">
                            <a:effectLst/>
                            <a:latin typeface="Arial" panose="020B0604020202020204" pitchFamily="34" charset="0"/>
                          </a:endParaRPr>
                        </a:p>
                      </a:txBody>
                      <a:tcPr marL="15619" marR="15619" marT="15619" marB="0" anchor="ctr">
                        <a:solidFill>
                          <a:srgbClr val="FFFF00"/>
                        </a:solidFill>
                      </a:tcPr>
                    </a:tc>
                    <a:tc>
                      <a:txBody>
                        <a:bodyPr/>
                        <a:lstStyle/>
                        <a:p>
                          <a:pPr algn="l" fontAlgn="b">
                            <a:spcBef>
                              <a:spcPts val="0"/>
                            </a:spcBef>
                            <a:spcAft>
                              <a:spcPts val="0"/>
                            </a:spcAft>
                          </a:pPr>
                          <a:r>
                            <a:rPr lang="en-US" sz="1600" u="none" strike="noStrike" dirty="0">
                              <a:effectLst/>
                            </a:rPr>
                            <a:t> </a:t>
                          </a:r>
                          <a:endParaRPr lang="en-US" sz="2900" b="0" i="0" u="none" strike="noStrike" dirty="0">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effectLst/>
                            </a:rPr>
                            <a:t>2.00%</a:t>
                          </a:r>
                          <a:endParaRPr lang="en-US" sz="2900" b="0" i="0" u="none" strike="noStrike" dirty="0">
                            <a:effectLst/>
                            <a:latin typeface="Arial" panose="020B0604020202020204" pitchFamily="34" charset="0"/>
                          </a:endParaRPr>
                        </a:p>
                      </a:txBody>
                      <a:tcPr marL="15619" marR="15619" marT="15619" marB="0" anchor="ctr">
                        <a:solidFill>
                          <a:srgbClr val="FFFF00"/>
                        </a:solidFill>
                      </a:tcPr>
                    </a:tc>
                    <a:tc>
                      <a:txBody>
                        <a:bodyPr/>
                        <a:lstStyle/>
                        <a:p>
                          <a:pPr algn="l" fontAlgn="b">
                            <a:spcBef>
                              <a:spcPts val="0"/>
                            </a:spcBef>
                            <a:spcAft>
                              <a:spcPts val="0"/>
                            </a:spcAft>
                          </a:pPr>
                          <a:r>
                            <a:rPr lang="en-US" sz="1600" u="none" strike="noStrike" dirty="0">
                              <a:effectLst/>
                            </a:rPr>
                            <a:t> </a:t>
                          </a:r>
                          <a:endParaRPr lang="en-US" sz="2900" b="0" i="0" u="none" strike="noStrike" dirty="0">
                            <a:effectLst/>
                            <a:latin typeface="Arial" panose="020B0604020202020204" pitchFamily="34" charset="0"/>
                          </a:endParaRPr>
                        </a:p>
                      </a:txBody>
                      <a:tcPr marL="15619" marR="15619" marT="15619" marB="0" anchor="ctr">
                        <a:solidFill>
                          <a:schemeClr val="accent2"/>
                        </a:solidFill>
                      </a:tcPr>
                    </a:tc>
                    <a:extLst>
                      <a:ext uri="{0D108BD9-81ED-4DB2-BD59-A6C34878D82A}">
                        <a16:rowId xmlns:a16="http://schemas.microsoft.com/office/drawing/2014/main" val="845781826"/>
                      </a:ext>
                    </a:extLst>
                  </a:tr>
                  <a:tr h="488639">
                    <a:tc>
                      <a:txBody>
                        <a:bodyPr/>
                        <a:lstStyle/>
                        <a:p>
                          <a:pPr algn="ctr" fontAlgn="b">
                            <a:spcBef>
                              <a:spcPts val="0"/>
                            </a:spcBef>
                            <a:spcAft>
                              <a:spcPts val="0"/>
                            </a:spcAft>
                          </a:pPr>
                          <a:r>
                            <a:rPr lang="en-US" sz="1500" u="none" strike="noStrike" dirty="0">
                              <a:solidFill>
                                <a:schemeClr val="bg1"/>
                              </a:solidFill>
                              <a:effectLst/>
                            </a:rPr>
                            <a:t>Gal</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oz</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gal</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oz</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gal</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oz</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gal</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oz</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gal</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oz</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gal</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oz</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gal</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extLst>
                      <a:ext uri="{0D108BD9-81ED-4DB2-BD59-A6C34878D82A}">
                        <a16:rowId xmlns:a16="http://schemas.microsoft.com/office/drawing/2014/main" val="4187342598"/>
                      </a:ext>
                    </a:extLst>
                  </a:tr>
                  <a:tr h="488639">
                    <a:tc>
                      <a:txBody>
                        <a:bodyPr/>
                        <a:lstStyle/>
                        <a:p>
                          <a:pPr algn="ctr" fontAlgn="b">
                            <a:spcBef>
                              <a:spcPts val="0"/>
                            </a:spcBef>
                            <a:spcAft>
                              <a:spcPts val="0"/>
                            </a:spcAft>
                          </a:pPr>
                          <a:r>
                            <a:rPr lang="en-US" sz="1500" u="none" strike="noStrike" dirty="0">
                              <a:solidFill>
                                <a:schemeClr val="bg1"/>
                              </a:solidFill>
                              <a:effectLst/>
                            </a:rPr>
                            <a:t>5</a:t>
                          </a:r>
                          <a:endParaRPr lang="en-US" sz="2900" b="0" i="0" u="none" strike="noStrike" dirty="0">
                            <a:solidFill>
                              <a:schemeClr val="bg1"/>
                            </a:solidFill>
                            <a:effectLst/>
                            <a:latin typeface="Arial" panose="020B0604020202020204" pitchFamily="34" charset="0"/>
                          </a:endParaRPr>
                        </a:p>
                      </a:txBody>
                      <a:tcPr marL="15619" marR="15619" marT="15619" marB="0" anchor="b">
                        <a:solidFill>
                          <a:schemeClr val="accent2"/>
                        </a:solidFill>
                      </a:tcPr>
                    </a:tc>
                    <a:tc>
                      <a:txBody>
                        <a:bodyPr/>
                        <a:lstStyle/>
                        <a:p>
                          <a:pPr algn="r" fontAlgn="b">
                            <a:spcBef>
                              <a:spcPts val="0"/>
                            </a:spcBef>
                            <a:spcAft>
                              <a:spcPts val="0"/>
                            </a:spcAft>
                          </a:pPr>
                          <a:r>
                            <a:rPr lang="en-US" sz="1500" u="none" strike="noStrike" dirty="0">
                              <a:effectLst/>
                            </a:rPr>
                            <a:t>1.60</a:t>
                          </a:r>
                          <a:endParaRPr lang="en-US" sz="2900" b="0" i="0" u="none" strike="noStrike" dirty="0">
                            <a:effectLst/>
                            <a:latin typeface="Arial" panose="020B0604020202020204" pitchFamily="34" charset="0"/>
                          </a:endParaRPr>
                        </a:p>
                      </a:txBody>
                      <a:tcPr marL="15619" marR="15619" marT="15619" marB="0" anchor="b"/>
                    </a:tc>
                    <a:tc>
                      <a:txBody>
                        <a:bodyPr/>
                        <a:lstStyle/>
                        <a:p>
                          <a:pPr algn="l" fontAlgn="b">
                            <a:spcBef>
                              <a:spcPts val="0"/>
                            </a:spcBef>
                            <a:spcAft>
                              <a:spcPts val="0"/>
                            </a:spcAft>
                          </a:pPr>
                          <a:r>
                            <a:rPr lang="en-US" sz="1500" u="none" strike="noStrike">
                              <a:effectLst/>
                            </a:rPr>
                            <a:t> </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2.56</a:t>
                          </a:r>
                          <a:endParaRPr lang="en-US" sz="2900" b="0" i="0" u="none" strike="noStrike">
                            <a:effectLst/>
                            <a:latin typeface="Arial" panose="020B0604020202020204" pitchFamily="34" charset="0"/>
                          </a:endParaRPr>
                        </a:p>
                      </a:txBody>
                      <a:tcPr marL="15619" marR="15619" marT="15619" marB="0" anchor="b"/>
                    </a:tc>
                    <a:tc>
                      <a:txBody>
                        <a:bodyPr/>
                        <a:lstStyle/>
                        <a:p>
                          <a:pPr algn="l" fontAlgn="b">
                            <a:spcBef>
                              <a:spcPts val="0"/>
                            </a:spcBef>
                            <a:spcAft>
                              <a:spcPts val="0"/>
                            </a:spcAft>
                          </a:pPr>
                          <a:r>
                            <a:rPr lang="en-US" sz="1500" u="none" strike="noStrike">
                              <a:effectLst/>
                            </a:rPr>
                            <a:t> </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3.20</a:t>
                          </a:r>
                          <a:endParaRPr lang="en-US" sz="2900" b="0" i="0" u="none" strike="noStrike">
                            <a:effectLst/>
                            <a:latin typeface="Arial" panose="020B0604020202020204" pitchFamily="34" charset="0"/>
                          </a:endParaRPr>
                        </a:p>
                      </a:txBody>
                      <a:tcPr marL="15619" marR="15619" marT="15619" marB="0" anchor="b"/>
                    </a:tc>
                    <a:tc>
                      <a:txBody>
                        <a:bodyPr/>
                        <a:lstStyle/>
                        <a:p>
                          <a:pPr algn="l" fontAlgn="b">
                            <a:spcBef>
                              <a:spcPts val="0"/>
                            </a:spcBef>
                            <a:spcAft>
                              <a:spcPts val="0"/>
                            </a:spcAft>
                          </a:pPr>
                          <a:r>
                            <a:rPr lang="en-US" sz="1500" u="none" strike="noStrike">
                              <a:effectLst/>
                            </a:rPr>
                            <a:t> </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4.80</a:t>
                          </a:r>
                          <a:endParaRPr lang="en-US" sz="2900" b="0" i="0" u="none" strike="noStrike">
                            <a:effectLst/>
                            <a:latin typeface="Arial" panose="020B0604020202020204" pitchFamily="34" charset="0"/>
                          </a:endParaRPr>
                        </a:p>
                      </a:txBody>
                      <a:tcPr marL="15619" marR="15619" marT="15619" marB="0" anchor="b"/>
                    </a:tc>
                    <a:tc>
                      <a:txBody>
                        <a:bodyPr/>
                        <a:lstStyle/>
                        <a:p>
                          <a:pPr algn="l" fontAlgn="b">
                            <a:spcBef>
                              <a:spcPts val="0"/>
                            </a:spcBef>
                            <a:spcAft>
                              <a:spcPts val="0"/>
                            </a:spcAft>
                          </a:pPr>
                          <a:r>
                            <a:rPr lang="en-US" sz="1500" u="none" strike="noStrike">
                              <a:effectLst/>
                            </a:rPr>
                            <a:t> </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6.40</a:t>
                          </a:r>
                          <a:endParaRPr lang="en-US" sz="2900" b="0" i="0" u="none" strike="noStrike">
                            <a:effectLst/>
                            <a:latin typeface="Arial" panose="020B0604020202020204" pitchFamily="34" charset="0"/>
                          </a:endParaRPr>
                        </a:p>
                      </a:txBody>
                      <a:tcPr marL="15619" marR="15619" marT="15619" marB="0" anchor="b"/>
                    </a:tc>
                    <a:tc>
                      <a:txBody>
                        <a:bodyPr/>
                        <a:lstStyle/>
                        <a:p>
                          <a:pPr algn="l" fontAlgn="b">
                            <a:spcBef>
                              <a:spcPts val="0"/>
                            </a:spcBef>
                            <a:spcAft>
                              <a:spcPts val="0"/>
                            </a:spcAft>
                          </a:pPr>
                          <a:r>
                            <a:rPr lang="en-US" sz="1500" u="none" strike="noStrike">
                              <a:effectLst/>
                            </a:rPr>
                            <a:t> </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12.80</a:t>
                          </a:r>
                          <a:endParaRPr lang="en-US" sz="2900" b="0" i="0" u="none" strike="noStrike">
                            <a:effectLst/>
                            <a:latin typeface="Arial" panose="020B0604020202020204" pitchFamily="34" charset="0"/>
                          </a:endParaRPr>
                        </a:p>
                      </a:txBody>
                      <a:tcPr marL="15619" marR="15619" marT="15619" marB="0" anchor="b"/>
                    </a:tc>
                    <a:tc>
                      <a:txBody>
                        <a:bodyPr/>
                        <a:lstStyle/>
                        <a:p>
                          <a:pPr algn="l" fontAlgn="b">
                            <a:spcBef>
                              <a:spcPts val="0"/>
                            </a:spcBef>
                            <a:spcAft>
                              <a:spcPts val="0"/>
                            </a:spcAft>
                          </a:pPr>
                          <a:r>
                            <a:rPr lang="en-US" sz="1500" u="none" strike="noStrike">
                              <a:effectLst/>
                            </a:rPr>
                            <a:t> </a:t>
                          </a:r>
                          <a:endParaRPr lang="en-US" sz="2900" b="0" i="0" u="none" strike="noStrike">
                            <a:effectLst/>
                            <a:latin typeface="Arial" panose="020B0604020202020204" pitchFamily="34" charset="0"/>
                          </a:endParaRPr>
                        </a:p>
                      </a:txBody>
                      <a:tcPr marL="15619" marR="15619" marT="15619" marB="0" anchor="b"/>
                    </a:tc>
                    <a:extLst>
                      <a:ext uri="{0D108BD9-81ED-4DB2-BD59-A6C34878D82A}">
                        <a16:rowId xmlns:a16="http://schemas.microsoft.com/office/drawing/2014/main" val="3993447624"/>
                      </a:ext>
                    </a:extLst>
                  </a:tr>
                  <a:tr h="488639">
                    <a:tc>
                      <a:txBody>
                        <a:bodyPr/>
                        <a:lstStyle/>
                        <a:p>
                          <a:pPr algn="ctr" fontAlgn="b">
                            <a:spcBef>
                              <a:spcPts val="0"/>
                            </a:spcBef>
                            <a:spcAft>
                              <a:spcPts val="0"/>
                            </a:spcAft>
                          </a:pPr>
                          <a:r>
                            <a:rPr lang="en-US" sz="1500" u="none" strike="noStrike">
                              <a:solidFill>
                                <a:schemeClr val="bg1"/>
                              </a:solidFill>
                              <a:effectLst/>
                            </a:rPr>
                            <a:t>10</a:t>
                          </a:r>
                          <a:endParaRPr lang="en-US" sz="2900" b="0" i="0" u="none" strike="noStrike">
                            <a:solidFill>
                              <a:schemeClr val="bg1"/>
                            </a:solidFill>
                            <a:effectLst/>
                            <a:latin typeface="Arial" panose="020B0604020202020204" pitchFamily="34" charset="0"/>
                          </a:endParaRPr>
                        </a:p>
                      </a:txBody>
                      <a:tcPr marL="15619" marR="15619" marT="15619" marB="0" anchor="b">
                        <a:solidFill>
                          <a:schemeClr val="accent2"/>
                        </a:solidFill>
                      </a:tcPr>
                    </a:tc>
                    <a:tc>
                      <a:txBody>
                        <a:bodyPr/>
                        <a:lstStyle/>
                        <a:p>
                          <a:pPr algn="r" fontAlgn="b">
                            <a:spcBef>
                              <a:spcPts val="0"/>
                            </a:spcBef>
                            <a:spcAft>
                              <a:spcPts val="0"/>
                            </a:spcAft>
                          </a:pPr>
                          <a:r>
                            <a:rPr lang="en-US" sz="1500" u="none" strike="noStrike" dirty="0">
                              <a:effectLst/>
                            </a:rPr>
                            <a:t>3.20</a:t>
                          </a:r>
                          <a:endParaRPr lang="en-US" sz="2900" b="0" i="0" u="none" strike="noStrike" dirty="0">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0.02</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5.12</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0.04</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6.40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0.05</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9.60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0.07</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12.80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0.10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25.60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0.20</a:t>
                          </a:r>
                          <a:endParaRPr lang="en-US" sz="2900" b="0" i="0" u="none" strike="noStrike">
                            <a:effectLst/>
                            <a:latin typeface="Arial" panose="020B0604020202020204" pitchFamily="34" charset="0"/>
                          </a:endParaRPr>
                        </a:p>
                      </a:txBody>
                      <a:tcPr marL="15619" marR="15619" marT="15619" marB="0" anchor="b"/>
                    </a:tc>
                    <a:extLst>
                      <a:ext uri="{0D108BD9-81ED-4DB2-BD59-A6C34878D82A}">
                        <a16:rowId xmlns:a16="http://schemas.microsoft.com/office/drawing/2014/main" val="438593378"/>
                      </a:ext>
                    </a:extLst>
                  </a:tr>
                  <a:tr h="488639">
                    <a:tc>
                      <a:txBody>
                        <a:bodyPr/>
                        <a:lstStyle/>
                        <a:p>
                          <a:pPr algn="ctr" fontAlgn="b">
                            <a:spcBef>
                              <a:spcPts val="0"/>
                            </a:spcBef>
                            <a:spcAft>
                              <a:spcPts val="0"/>
                            </a:spcAft>
                          </a:pPr>
                          <a:r>
                            <a:rPr lang="en-US" sz="1500" u="none" strike="noStrike">
                              <a:solidFill>
                                <a:schemeClr val="bg1"/>
                              </a:solidFill>
                              <a:effectLst/>
                            </a:rPr>
                            <a:t>25</a:t>
                          </a:r>
                          <a:endParaRPr lang="en-US" sz="2900" b="0" i="0" u="none" strike="noStrike">
                            <a:solidFill>
                              <a:schemeClr val="bg1"/>
                            </a:solidFill>
                            <a:effectLst/>
                            <a:latin typeface="Arial" panose="020B0604020202020204" pitchFamily="34" charset="0"/>
                          </a:endParaRPr>
                        </a:p>
                      </a:txBody>
                      <a:tcPr marL="15619" marR="15619" marT="15619" marB="0" anchor="b">
                        <a:solidFill>
                          <a:schemeClr val="accent2"/>
                        </a:solidFill>
                      </a:tcPr>
                    </a:tc>
                    <a:tc>
                      <a:txBody>
                        <a:bodyPr/>
                        <a:lstStyle/>
                        <a:p>
                          <a:pPr algn="r" fontAlgn="b">
                            <a:spcBef>
                              <a:spcPts val="0"/>
                            </a:spcBef>
                            <a:spcAft>
                              <a:spcPts val="0"/>
                            </a:spcAft>
                          </a:pPr>
                          <a:r>
                            <a:rPr lang="en-US" sz="1500" u="none" strike="noStrike" dirty="0">
                              <a:effectLst/>
                            </a:rPr>
                            <a:t>8.00</a:t>
                          </a:r>
                          <a:endParaRPr lang="en-US" sz="2900" b="0" i="0" u="none" strike="noStrike" dirty="0">
                            <a:effectLst/>
                            <a:latin typeface="Arial" panose="020B0604020202020204" pitchFamily="34" charset="0"/>
                          </a:endParaRPr>
                        </a:p>
                      </a:txBody>
                      <a:tcPr marL="15619" marR="15619" marT="15619" marB="0" anchor="b">
                        <a:solidFill>
                          <a:srgbClr val="EEF4E8"/>
                        </a:solidFill>
                      </a:tcPr>
                    </a:tc>
                    <a:tc>
                      <a:txBody>
                        <a:bodyPr/>
                        <a:lstStyle/>
                        <a:p>
                          <a:pPr algn="r" fontAlgn="b">
                            <a:spcBef>
                              <a:spcPts val="0"/>
                            </a:spcBef>
                            <a:spcAft>
                              <a:spcPts val="0"/>
                            </a:spcAft>
                          </a:pPr>
                          <a:r>
                            <a:rPr lang="en-US" sz="1500" u="none" strike="noStrike" dirty="0">
                              <a:effectLst/>
                            </a:rPr>
                            <a:t>0.06</a:t>
                          </a:r>
                          <a:endParaRPr lang="en-US" sz="2900" b="0" i="0" u="none" strike="noStrike" dirty="0">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dirty="0">
                              <a:effectLst/>
                            </a:rPr>
                            <a:t>12.80</a:t>
                          </a:r>
                          <a:endParaRPr lang="en-US" sz="2900" b="0" i="0" u="none" strike="noStrike" dirty="0">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0.10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16.00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0.12</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24.00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0.19</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32.00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0.25</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64.00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0.50</a:t>
                          </a:r>
                          <a:endParaRPr lang="en-US" sz="2900" b="0" i="0" u="none" strike="noStrike">
                            <a:effectLst/>
                            <a:latin typeface="Arial" panose="020B0604020202020204" pitchFamily="34" charset="0"/>
                          </a:endParaRPr>
                        </a:p>
                      </a:txBody>
                      <a:tcPr marL="15619" marR="15619" marT="15619" marB="0" anchor="b"/>
                    </a:tc>
                    <a:extLst>
                      <a:ext uri="{0D108BD9-81ED-4DB2-BD59-A6C34878D82A}">
                        <a16:rowId xmlns:a16="http://schemas.microsoft.com/office/drawing/2014/main" val="2309553354"/>
                      </a:ext>
                    </a:extLst>
                  </a:tr>
                  <a:tr h="488639">
                    <a:tc>
                      <a:txBody>
                        <a:bodyPr/>
                        <a:lstStyle/>
                        <a:p>
                          <a:pPr algn="ctr" fontAlgn="b">
                            <a:spcBef>
                              <a:spcPts val="0"/>
                            </a:spcBef>
                            <a:spcAft>
                              <a:spcPts val="0"/>
                            </a:spcAft>
                          </a:pPr>
                          <a:r>
                            <a:rPr lang="en-US" sz="1500" u="none" strike="noStrike">
                              <a:solidFill>
                                <a:schemeClr val="bg1"/>
                              </a:solidFill>
                              <a:effectLst/>
                            </a:rPr>
                            <a:t>50</a:t>
                          </a:r>
                          <a:endParaRPr lang="en-US" sz="2900" b="0" i="0" u="none" strike="noStrike">
                            <a:solidFill>
                              <a:schemeClr val="bg1"/>
                            </a:solidFill>
                            <a:effectLst/>
                            <a:latin typeface="Arial" panose="020B0604020202020204" pitchFamily="34" charset="0"/>
                          </a:endParaRPr>
                        </a:p>
                      </a:txBody>
                      <a:tcPr marL="15619" marR="15619" marT="15619" marB="0" anchor="b">
                        <a:solidFill>
                          <a:schemeClr val="accent2"/>
                        </a:solidFill>
                      </a:tcPr>
                    </a:tc>
                    <a:tc>
                      <a:txBody>
                        <a:bodyPr/>
                        <a:lstStyle/>
                        <a:p>
                          <a:pPr algn="r" fontAlgn="b">
                            <a:spcBef>
                              <a:spcPts val="0"/>
                            </a:spcBef>
                            <a:spcAft>
                              <a:spcPts val="0"/>
                            </a:spcAft>
                          </a:pPr>
                          <a:r>
                            <a:rPr lang="en-US" sz="1500" u="none" strike="noStrike" dirty="0">
                              <a:effectLst/>
                            </a:rPr>
                            <a:t>16.00</a:t>
                          </a:r>
                          <a:endParaRPr lang="en-US" sz="2900" b="0" i="0" u="none" strike="noStrike" dirty="0">
                            <a:effectLst/>
                            <a:latin typeface="Arial" panose="020B0604020202020204" pitchFamily="34" charset="0"/>
                          </a:endParaRPr>
                        </a:p>
                      </a:txBody>
                      <a:tcPr marL="15619" marR="15619" marT="15619" marB="0" anchor="b">
                        <a:solidFill>
                          <a:srgbClr val="EEF4E8"/>
                        </a:solidFill>
                      </a:tcPr>
                    </a:tc>
                    <a:tc>
                      <a:txBody>
                        <a:bodyPr/>
                        <a:lstStyle/>
                        <a:p>
                          <a:pPr algn="r" fontAlgn="b">
                            <a:spcBef>
                              <a:spcPts val="0"/>
                            </a:spcBef>
                            <a:spcAft>
                              <a:spcPts val="0"/>
                            </a:spcAft>
                          </a:pPr>
                          <a:r>
                            <a:rPr lang="en-US" sz="1500" u="none" strike="noStrike">
                              <a:effectLst/>
                            </a:rPr>
                            <a:t>0.12</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dirty="0">
                              <a:effectLst/>
                            </a:rPr>
                            <a:t>25.60</a:t>
                          </a:r>
                          <a:endParaRPr lang="en-US" sz="2900" b="0" i="0" u="none" strike="noStrike" dirty="0">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dirty="0">
                              <a:effectLst/>
                            </a:rPr>
                            <a:t>0.20</a:t>
                          </a:r>
                          <a:endParaRPr lang="en-US" sz="2900" b="0" i="0" u="none" strike="noStrike" dirty="0">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32.00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0.25</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48.00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0.37</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64.00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0.50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128.00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1.00</a:t>
                          </a:r>
                          <a:endParaRPr lang="en-US" sz="2900" b="0" i="0" u="none" strike="noStrike">
                            <a:effectLst/>
                            <a:latin typeface="Arial" panose="020B0604020202020204" pitchFamily="34" charset="0"/>
                          </a:endParaRPr>
                        </a:p>
                      </a:txBody>
                      <a:tcPr marL="15619" marR="15619" marT="15619" marB="0" anchor="b"/>
                    </a:tc>
                    <a:extLst>
                      <a:ext uri="{0D108BD9-81ED-4DB2-BD59-A6C34878D82A}">
                        <a16:rowId xmlns:a16="http://schemas.microsoft.com/office/drawing/2014/main" val="771138193"/>
                      </a:ext>
                    </a:extLst>
                  </a:tr>
                  <a:tr h="488639">
                    <a:tc>
                      <a:txBody>
                        <a:bodyPr/>
                        <a:lstStyle/>
                        <a:p>
                          <a:pPr algn="ctr" fontAlgn="b">
                            <a:spcBef>
                              <a:spcPts val="0"/>
                            </a:spcBef>
                            <a:spcAft>
                              <a:spcPts val="0"/>
                            </a:spcAft>
                          </a:pPr>
                          <a:r>
                            <a:rPr lang="en-US" sz="1500" u="none" strike="noStrike" dirty="0">
                              <a:solidFill>
                                <a:schemeClr val="bg1"/>
                              </a:solidFill>
                              <a:effectLst/>
                            </a:rPr>
                            <a:t>100</a:t>
                          </a:r>
                          <a:endParaRPr lang="en-US" sz="2900" b="0" i="0" u="none" strike="noStrike" dirty="0">
                            <a:solidFill>
                              <a:schemeClr val="bg1"/>
                            </a:solidFill>
                            <a:effectLst/>
                            <a:latin typeface="Arial" panose="020B0604020202020204" pitchFamily="34" charset="0"/>
                          </a:endParaRPr>
                        </a:p>
                      </a:txBody>
                      <a:tcPr marL="15619" marR="15619" marT="15619" marB="0" anchor="b">
                        <a:solidFill>
                          <a:schemeClr val="accent2"/>
                        </a:solidFill>
                      </a:tcPr>
                    </a:tc>
                    <a:tc>
                      <a:txBody>
                        <a:bodyPr/>
                        <a:lstStyle/>
                        <a:p>
                          <a:pPr algn="r" fontAlgn="b">
                            <a:spcBef>
                              <a:spcPts val="0"/>
                            </a:spcBef>
                            <a:spcAft>
                              <a:spcPts val="0"/>
                            </a:spcAft>
                          </a:pPr>
                          <a:r>
                            <a:rPr lang="en-US" sz="1500" u="none" strike="noStrike" dirty="0">
                              <a:effectLst/>
                            </a:rPr>
                            <a:t>32.00</a:t>
                          </a:r>
                          <a:endParaRPr lang="en-US" sz="2900" b="0" i="0" u="none" strike="noStrike" dirty="0">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a:effectLst/>
                            </a:rPr>
                            <a:t>0.25</a:t>
                          </a:r>
                          <a:endParaRPr lang="en-US" sz="2900" b="0" i="0" u="none" strike="noStrike">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a:effectLst/>
                            </a:rPr>
                            <a:t>51.20</a:t>
                          </a:r>
                          <a:endParaRPr lang="en-US" sz="2900" b="0" i="0" u="none" strike="noStrike">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a:effectLst/>
                            </a:rPr>
                            <a:t>0.40</a:t>
                          </a:r>
                          <a:endParaRPr lang="en-US" sz="2900" b="0" i="0" u="none" strike="noStrike">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a:effectLst/>
                            </a:rPr>
                            <a:t>64.00</a:t>
                          </a:r>
                          <a:endParaRPr lang="en-US" sz="2900" b="0" i="0" u="none" strike="noStrike">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a:effectLst/>
                            </a:rPr>
                            <a:t>0.50</a:t>
                          </a:r>
                          <a:endParaRPr lang="en-US" sz="2900" b="0" i="0" u="none" strike="noStrike">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a:effectLst/>
                            </a:rPr>
                            <a:t>96.00</a:t>
                          </a:r>
                          <a:endParaRPr lang="en-US" sz="2900" b="0" i="0" u="none" strike="noStrike">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a:effectLst/>
                            </a:rPr>
                            <a:t>0.75</a:t>
                          </a:r>
                          <a:endParaRPr lang="en-US" sz="2900" b="0" i="0" u="none" strike="noStrike">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dirty="0">
                              <a:effectLst/>
                            </a:rPr>
                            <a:t>128.00</a:t>
                          </a:r>
                          <a:endParaRPr lang="en-US" sz="2900" b="0" i="0" u="none" strike="noStrike" dirty="0">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a:effectLst/>
                            </a:rPr>
                            <a:t>1.00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256.00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2.00</a:t>
                          </a:r>
                          <a:endParaRPr lang="en-US" sz="2900" b="0" i="0" u="none" strike="noStrike">
                            <a:effectLst/>
                            <a:latin typeface="Arial" panose="020B0604020202020204" pitchFamily="34" charset="0"/>
                          </a:endParaRPr>
                        </a:p>
                      </a:txBody>
                      <a:tcPr marL="15619" marR="15619" marT="15619" marB="0" anchor="b"/>
                    </a:tc>
                    <a:extLst>
                      <a:ext uri="{0D108BD9-81ED-4DB2-BD59-A6C34878D82A}">
                        <a16:rowId xmlns:a16="http://schemas.microsoft.com/office/drawing/2014/main" val="1742313633"/>
                      </a:ext>
                    </a:extLst>
                  </a:tr>
                  <a:tr h="488639">
                    <a:tc>
                      <a:txBody>
                        <a:bodyPr/>
                        <a:lstStyle/>
                        <a:p>
                          <a:pPr algn="ctr" fontAlgn="b">
                            <a:spcBef>
                              <a:spcPts val="0"/>
                            </a:spcBef>
                            <a:spcAft>
                              <a:spcPts val="0"/>
                            </a:spcAft>
                          </a:pPr>
                          <a14:m>
                            <m:oMathPara xmlns:m="http://schemas.openxmlformats.org/officeDocument/2006/math">
                              <m:oMathParaPr>
                                <m:jc m:val="centerGroup"/>
                              </m:oMathParaPr>
                              <m:oMath xmlns:m="http://schemas.openxmlformats.org/officeDocument/2006/math">
                                <m:r>
                                  <a:rPr lang="en-US" sz="1500" u="none" strike="noStrike" dirty="0" smtClean="0">
                                    <a:solidFill>
                                      <a:srgbClr val="C00000"/>
                                    </a:solidFill>
                                    <a:effectLst/>
                                    <a:latin typeface="Cambria Math" panose="02040503050406030204" pitchFamily="18" charset="0"/>
                                  </a:rPr>
                                  <m:t>𝟑𝟎</m:t>
                                </m:r>
                                <m:r>
                                  <a:rPr lang="en-US" sz="1500" u="none" strike="noStrike" dirty="0" smtClean="0">
                                    <a:solidFill>
                                      <a:srgbClr val="C00000"/>
                                    </a:solidFill>
                                    <a:effectLst/>
                                    <a:latin typeface="Cambria Math" panose="02040503050406030204" pitchFamily="18" charset="0"/>
                                  </a:rPr>
                                  <m:t>.</m:t>
                                </m:r>
                                <m:r>
                                  <a:rPr lang="en-US" sz="1500" u="none" strike="noStrike" dirty="0" smtClean="0">
                                    <a:solidFill>
                                      <a:srgbClr val="C00000"/>
                                    </a:solidFill>
                                    <a:effectLst/>
                                    <a:latin typeface="Cambria Math" panose="02040503050406030204" pitchFamily="18" charset="0"/>
                                  </a:rPr>
                                  <m:t>𝟎𝟎</m:t>
                                </m:r>
                              </m:oMath>
                            </m:oMathPara>
                          </a14:m>
                          <a:endParaRPr lang="en-US" sz="2900" b="0" i="0" u="none" strike="noStrike" dirty="0">
                            <a:solidFill>
                              <a:srgbClr val="C00000"/>
                            </a:solidFill>
                            <a:effectLst/>
                            <a:latin typeface="Arial" panose="020B0604020202020204" pitchFamily="34" charset="0"/>
                          </a:endParaRPr>
                        </a:p>
                      </a:txBody>
                      <a:tcPr marL="15619" marR="15619" marT="15619" marB="0" anchor="b">
                        <a:solidFill>
                          <a:srgbClr val="FFFF00"/>
                        </a:solidFill>
                      </a:tcPr>
                    </a:tc>
                    <a:tc>
                      <a:txBody>
                        <a:bodyPr/>
                        <a:lstStyle/>
                        <a:p>
                          <a:pPr algn="r" fontAlgn="b">
                            <a:spcBef>
                              <a:spcPts val="0"/>
                            </a:spcBef>
                            <a:spcAft>
                              <a:spcPts val="0"/>
                            </a:spcAft>
                          </a:pPr>
                          <a:r>
                            <a:rPr lang="en-US" sz="1500" u="none" strike="noStrike" dirty="0">
                              <a:effectLst/>
                            </a:rPr>
                            <a:t>9.60</a:t>
                          </a:r>
                          <a:endParaRPr lang="en-US" sz="2900" b="0" i="0" u="none" strike="noStrike" dirty="0">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0.07</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15.36</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0.12</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19.20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0.15</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28.80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0.22</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38.40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0.30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76.80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dirty="0">
                              <a:effectLst/>
                            </a:rPr>
                            <a:t>0.60</a:t>
                          </a:r>
                          <a:endParaRPr lang="en-US" sz="2900" b="0" i="0" u="none" strike="noStrike" dirty="0">
                            <a:effectLst/>
                            <a:latin typeface="Arial" panose="020B0604020202020204" pitchFamily="34" charset="0"/>
                          </a:endParaRPr>
                        </a:p>
                      </a:txBody>
                      <a:tcPr marL="15619" marR="15619" marT="15619" marB="0" anchor="b"/>
                    </a:tc>
                    <a:extLst>
                      <a:ext uri="{0D108BD9-81ED-4DB2-BD59-A6C34878D82A}">
                        <a16:rowId xmlns:a16="http://schemas.microsoft.com/office/drawing/2014/main" val="2320091659"/>
                      </a:ext>
                    </a:extLst>
                  </a:tr>
                </a:tbl>
              </a:graphicData>
            </a:graphic>
          </p:graphicFrame>
        </mc:Choice>
        <mc:Fallback xmlns="">
          <p:graphicFrame>
            <p:nvGraphicFramePr>
              <p:cNvPr id="5" name="Table 4">
                <a:extLst>
                  <a:ext uri="{FF2B5EF4-FFF2-40B4-BE49-F238E27FC236}">
                    <a16:creationId xmlns:a16="http://schemas.microsoft.com/office/drawing/2014/main" id="{4EC77E4F-6D56-DD47-AA9D-64D37360C3A8}"/>
                  </a:ext>
                </a:extLst>
              </p:cNvPr>
              <p:cNvGraphicFramePr>
                <a:graphicFrameLocks noGrp="1"/>
              </p:cNvGraphicFramePr>
              <p:nvPr>
                <p:extLst>
                  <p:ext uri="{D42A27DB-BD31-4B8C-83A1-F6EECF244321}">
                    <p14:modId xmlns:p14="http://schemas.microsoft.com/office/powerpoint/2010/main" val="2970105591"/>
                  </p:ext>
                </p:extLst>
              </p:nvPr>
            </p:nvGraphicFramePr>
            <p:xfrm>
              <a:off x="1023945" y="1938920"/>
              <a:ext cx="10363609" cy="3949746"/>
            </p:xfrm>
            <a:graphic>
              <a:graphicData uri="http://schemas.openxmlformats.org/drawingml/2006/table">
                <a:tbl>
                  <a:tblPr>
                    <a:tableStyleId>{5C22544A-7EE6-4342-B048-85BDC9FD1C3A}</a:tableStyleId>
                  </a:tblPr>
                  <a:tblGrid>
                    <a:gridCol w="812883">
                      <a:extLst>
                        <a:ext uri="{9D8B030D-6E8A-4147-A177-3AD203B41FA5}">
                          <a16:colId xmlns:a16="http://schemas.microsoft.com/office/drawing/2014/main" val="4145347174"/>
                        </a:ext>
                      </a:extLst>
                    </a:gridCol>
                    <a:gridCol w="889329">
                      <a:extLst>
                        <a:ext uri="{9D8B030D-6E8A-4147-A177-3AD203B41FA5}">
                          <a16:colId xmlns:a16="http://schemas.microsoft.com/office/drawing/2014/main" val="2538926147"/>
                        </a:ext>
                      </a:extLst>
                    </a:gridCol>
                    <a:gridCol w="685471">
                      <a:extLst>
                        <a:ext uri="{9D8B030D-6E8A-4147-A177-3AD203B41FA5}">
                          <a16:colId xmlns:a16="http://schemas.microsoft.com/office/drawing/2014/main" val="1043107174"/>
                        </a:ext>
                      </a:extLst>
                    </a:gridCol>
                    <a:gridCol w="889329">
                      <a:extLst>
                        <a:ext uri="{9D8B030D-6E8A-4147-A177-3AD203B41FA5}">
                          <a16:colId xmlns:a16="http://schemas.microsoft.com/office/drawing/2014/main" val="667940363"/>
                        </a:ext>
                      </a:extLst>
                    </a:gridCol>
                    <a:gridCol w="685471">
                      <a:extLst>
                        <a:ext uri="{9D8B030D-6E8A-4147-A177-3AD203B41FA5}">
                          <a16:colId xmlns:a16="http://schemas.microsoft.com/office/drawing/2014/main" val="1358075622"/>
                        </a:ext>
                      </a:extLst>
                    </a:gridCol>
                    <a:gridCol w="889329">
                      <a:extLst>
                        <a:ext uri="{9D8B030D-6E8A-4147-A177-3AD203B41FA5}">
                          <a16:colId xmlns:a16="http://schemas.microsoft.com/office/drawing/2014/main" val="2480762289"/>
                        </a:ext>
                      </a:extLst>
                    </a:gridCol>
                    <a:gridCol w="685471">
                      <a:extLst>
                        <a:ext uri="{9D8B030D-6E8A-4147-A177-3AD203B41FA5}">
                          <a16:colId xmlns:a16="http://schemas.microsoft.com/office/drawing/2014/main" val="2550016644"/>
                        </a:ext>
                      </a:extLst>
                    </a:gridCol>
                    <a:gridCol w="889329">
                      <a:extLst>
                        <a:ext uri="{9D8B030D-6E8A-4147-A177-3AD203B41FA5}">
                          <a16:colId xmlns:a16="http://schemas.microsoft.com/office/drawing/2014/main" val="2671294736"/>
                        </a:ext>
                      </a:extLst>
                    </a:gridCol>
                    <a:gridCol w="685471">
                      <a:extLst>
                        <a:ext uri="{9D8B030D-6E8A-4147-A177-3AD203B41FA5}">
                          <a16:colId xmlns:a16="http://schemas.microsoft.com/office/drawing/2014/main" val="111400456"/>
                        </a:ext>
                      </a:extLst>
                    </a:gridCol>
                    <a:gridCol w="940292">
                      <a:extLst>
                        <a:ext uri="{9D8B030D-6E8A-4147-A177-3AD203B41FA5}">
                          <a16:colId xmlns:a16="http://schemas.microsoft.com/office/drawing/2014/main" val="4200343594"/>
                        </a:ext>
                      </a:extLst>
                    </a:gridCol>
                    <a:gridCol w="685471">
                      <a:extLst>
                        <a:ext uri="{9D8B030D-6E8A-4147-A177-3AD203B41FA5}">
                          <a16:colId xmlns:a16="http://schemas.microsoft.com/office/drawing/2014/main" val="469230159"/>
                        </a:ext>
                      </a:extLst>
                    </a:gridCol>
                    <a:gridCol w="940292">
                      <a:extLst>
                        <a:ext uri="{9D8B030D-6E8A-4147-A177-3AD203B41FA5}">
                          <a16:colId xmlns:a16="http://schemas.microsoft.com/office/drawing/2014/main" val="3245870977"/>
                        </a:ext>
                      </a:extLst>
                    </a:gridCol>
                    <a:gridCol w="685471">
                      <a:extLst>
                        <a:ext uri="{9D8B030D-6E8A-4147-A177-3AD203B41FA5}">
                          <a16:colId xmlns:a16="http://schemas.microsoft.com/office/drawing/2014/main" val="1509205295"/>
                        </a:ext>
                      </a:extLst>
                    </a:gridCol>
                  </a:tblGrid>
                  <a:tr h="529273">
                    <a:tc>
                      <a:txBody>
                        <a:bodyPr/>
                        <a:lstStyle/>
                        <a:p>
                          <a:pPr algn="ctr" fontAlgn="b">
                            <a:spcBef>
                              <a:spcPts val="0"/>
                            </a:spcBef>
                            <a:spcAft>
                              <a:spcPts val="0"/>
                            </a:spcAft>
                          </a:pPr>
                          <a:r>
                            <a:rPr lang="en-US" sz="1500" u="none" strike="noStrike" dirty="0">
                              <a:solidFill>
                                <a:schemeClr val="bg1"/>
                              </a:solidFill>
                              <a:effectLst/>
                            </a:rPr>
                            <a:t>Total</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effectLst/>
                            </a:rPr>
                            <a:t>0.25%</a:t>
                          </a:r>
                          <a:endParaRPr lang="en-US" sz="2900" b="0" i="0" u="none" strike="noStrike" dirty="0">
                            <a:effectLst/>
                            <a:latin typeface="Arial" panose="020B0604020202020204" pitchFamily="34" charset="0"/>
                          </a:endParaRPr>
                        </a:p>
                      </a:txBody>
                      <a:tcPr marL="15619" marR="15619" marT="15619" marB="0" anchor="ctr">
                        <a:solidFill>
                          <a:srgbClr val="FFFF00"/>
                        </a:solidFill>
                      </a:tcPr>
                    </a:tc>
                    <a:tc>
                      <a:txBody>
                        <a:bodyPr/>
                        <a:lstStyle/>
                        <a:p>
                          <a:pPr algn="l" fontAlgn="b">
                            <a:spcBef>
                              <a:spcPts val="0"/>
                            </a:spcBef>
                            <a:spcAft>
                              <a:spcPts val="0"/>
                            </a:spcAft>
                          </a:pPr>
                          <a:r>
                            <a:rPr lang="en-US" sz="1600" u="none" strike="noStrike" dirty="0">
                              <a:effectLst/>
                            </a:rPr>
                            <a:t> </a:t>
                          </a:r>
                          <a:endParaRPr lang="en-US" sz="2900" b="0" i="0" u="none" strike="noStrike" dirty="0">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effectLst/>
                            </a:rPr>
                            <a:t>0.40%</a:t>
                          </a:r>
                          <a:endParaRPr lang="en-US" sz="2900" b="0" i="0" u="none" strike="noStrike" dirty="0">
                            <a:effectLst/>
                            <a:latin typeface="Arial" panose="020B0604020202020204" pitchFamily="34" charset="0"/>
                          </a:endParaRPr>
                        </a:p>
                      </a:txBody>
                      <a:tcPr marL="15619" marR="15619" marT="15619" marB="0" anchor="ctr">
                        <a:solidFill>
                          <a:srgbClr val="FFFF00"/>
                        </a:solidFill>
                      </a:tcPr>
                    </a:tc>
                    <a:tc>
                      <a:txBody>
                        <a:bodyPr/>
                        <a:lstStyle/>
                        <a:p>
                          <a:pPr algn="l" fontAlgn="b">
                            <a:spcBef>
                              <a:spcPts val="0"/>
                            </a:spcBef>
                            <a:spcAft>
                              <a:spcPts val="0"/>
                            </a:spcAft>
                          </a:pPr>
                          <a:r>
                            <a:rPr lang="en-US" sz="1600" u="none" strike="noStrike" dirty="0">
                              <a:effectLst/>
                            </a:rPr>
                            <a:t> </a:t>
                          </a:r>
                          <a:endParaRPr lang="en-US" sz="2900" b="0" i="0" u="none" strike="noStrike" dirty="0">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effectLst/>
                            </a:rPr>
                            <a:t>0.50%</a:t>
                          </a:r>
                          <a:endParaRPr lang="en-US" sz="2900" b="0" i="0" u="none" strike="noStrike" dirty="0">
                            <a:effectLst/>
                            <a:latin typeface="Arial" panose="020B0604020202020204" pitchFamily="34" charset="0"/>
                          </a:endParaRPr>
                        </a:p>
                      </a:txBody>
                      <a:tcPr marL="15619" marR="15619" marT="15619" marB="0" anchor="ctr">
                        <a:solidFill>
                          <a:srgbClr val="FFFF00"/>
                        </a:solidFill>
                      </a:tcPr>
                    </a:tc>
                    <a:tc>
                      <a:txBody>
                        <a:bodyPr/>
                        <a:lstStyle/>
                        <a:p>
                          <a:pPr algn="l" fontAlgn="b">
                            <a:spcBef>
                              <a:spcPts val="0"/>
                            </a:spcBef>
                            <a:spcAft>
                              <a:spcPts val="0"/>
                            </a:spcAft>
                          </a:pPr>
                          <a:r>
                            <a:rPr lang="en-US" sz="1600" u="none" strike="noStrike" dirty="0">
                              <a:effectLst/>
                            </a:rPr>
                            <a:t> </a:t>
                          </a:r>
                          <a:endParaRPr lang="en-US" sz="2900" b="0" i="0" u="none" strike="noStrike" dirty="0">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effectLst/>
                            </a:rPr>
                            <a:t>0.75%</a:t>
                          </a:r>
                          <a:endParaRPr lang="en-US" sz="2900" b="0" i="0" u="none" strike="noStrike" dirty="0">
                            <a:effectLst/>
                            <a:latin typeface="Arial" panose="020B0604020202020204" pitchFamily="34" charset="0"/>
                          </a:endParaRPr>
                        </a:p>
                      </a:txBody>
                      <a:tcPr marL="15619" marR="15619" marT="15619" marB="0" anchor="ctr">
                        <a:solidFill>
                          <a:srgbClr val="FFFF00"/>
                        </a:solidFill>
                      </a:tcPr>
                    </a:tc>
                    <a:tc>
                      <a:txBody>
                        <a:bodyPr/>
                        <a:lstStyle/>
                        <a:p>
                          <a:pPr algn="l" fontAlgn="b">
                            <a:spcBef>
                              <a:spcPts val="0"/>
                            </a:spcBef>
                            <a:spcAft>
                              <a:spcPts val="0"/>
                            </a:spcAft>
                          </a:pPr>
                          <a:r>
                            <a:rPr lang="en-US" sz="1600" u="none" strike="noStrike" dirty="0">
                              <a:effectLst/>
                            </a:rPr>
                            <a:t> </a:t>
                          </a:r>
                          <a:endParaRPr lang="en-US" sz="2900" b="0" i="0" u="none" strike="noStrike" dirty="0">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effectLst/>
                            </a:rPr>
                            <a:t>1.00%</a:t>
                          </a:r>
                          <a:endParaRPr lang="en-US" sz="2900" b="0" i="0" u="none" strike="noStrike" dirty="0">
                            <a:effectLst/>
                            <a:latin typeface="Arial" panose="020B0604020202020204" pitchFamily="34" charset="0"/>
                          </a:endParaRPr>
                        </a:p>
                      </a:txBody>
                      <a:tcPr marL="15619" marR="15619" marT="15619" marB="0" anchor="ctr">
                        <a:solidFill>
                          <a:srgbClr val="FFFF00"/>
                        </a:solidFill>
                      </a:tcPr>
                    </a:tc>
                    <a:tc>
                      <a:txBody>
                        <a:bodyPr/>
                        <a:lstStyle/>
                        <a:p>
                          <a:pPr algn="l" fontAlgn="b">
                            <a:spcBef>
                              <a:spcPts val="0"/>
                            </a:spcBef>
                            <a:spcAft>
                              <a:spcPts val="0"/>
                            </a:spcAft>
                          </a:pPr>
                          <a:r>
                            <a:rPr lang="en-US" sz="1600" u="none" strike="noStrike" dirty="0">
                              <a:effectLst/>
                            </a:rPr>
                            <a:t> </a:t>
                          </a:r>
                          <a:endParaRPr lang="en-US" sz="2900" b="0" i="0" u="none" strike="noStrike" dirty="0">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effectLst/>
                            </a:rPr>
                            <a:t>2.00%</a:t>
                          </a:r>
                          <a:endParaRPr lang="en-US" sz="2900" b="0" i="0" u="none" strike="noStrike" dirty="0">
                            <a:effectLst/>
                            <a:latin typeface="Arial" panose="020B0604020202020204" pitchFamily="34" charset="0"/>
                          </a:endParaRPr>
                        </a:p>
                      </a:txBody>
                      <a:tcPr marL="15619" marR="15619" marT="15619" marB="0" anchor="ctr">
                        <a:solidFill>
                          <a:srgbClr val="FFFF00"/>
                        </a:solidFill>
                      </a:tcPr>
                    </a:tc>
                    <a:tc>
                      <a:txBody>
                        <a:bodyPr/>
                        <a:lstStyle/>
                        <a:p>
                          <a:pPr algn="l" fontAlgn="b">
                            <a:spcBef>
                              <a:spcPts val="0"/>
                            </a:spcBef>
                            <a:spcAft>
                              <a:spcPts val="0"/>
                            </a:spcAft>
                          </a:pPr>
                          <a:r>
                            <a:rPr lang="en-US" sz="1600" u="none" strike="noStrike" dirty="0">
                              <a:effectLst/>
                            </a:rPr>
                            <a:t> </a:t>
                          </a:r>
                          <a:endParaRPr lang="en-US" sz="2900" b="0" i="0" u="none" strike="noStrike" dirty="0">
                            <a:effectLst/>
                            <a:latin typeface="Arial" panose="020B0604020202020204" pitchFamily="34" charset="0"/>
                          </a:endParaRPr>
                        </a:p>
                      </a:txBody>
                      <a:tcPr marL="15619" marR="15619" marT="15619" marB="0" anchor="ctr">
                        <a:solidFill>
                          <a:schemeClr val="accent2"/>
                        </a:solidFill>
                      </a:tcPr>
                    </a:tc>
                    <a:extLst>
                      <a:ext uri="{0D108BD9-81ED-4DB2-BD59-A6C34878D82A}">
                        <a16:rowId xmlns:a16="http://schemas.microsoft.com/office/drawing/2014/main" val="845781826"/>
                      </a:ext>
                    </a:extLst>
                  </a:tr>
                  <a:tr h="488639">
                    <a:tc>
                      <a:txBody>
                        <a:bodyPr/>
                        <a:lstStyle/>
                        <a:p>
                          <a:pPr algn="ctr" fontAlgn="b">
                            <a:spcBef>
                              <a:spcPts val="0"/>
                            </a:spcBef>
                            <a:spcAft>
                              <a:spcPts val="0"/>
                            </a:spcAft>
                          </a:pPr>
                          <a:r>
                            <a:rPr lang="en-US" sz="1500" u="none" strike="noStrike" dirty="0">
                              <a:solidFill>
                                <a:schemeClr val="bg1"/>
                              </a:solidFill>
                              <a:effectLst/>
                            </a:rPr>
                            <a:t>Gal</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oz</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gal</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oz</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gal</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oz</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gal</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oz</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gal</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oz</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gal</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oz</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tc>
                      <a:txBody>
                        <a:bodyPr/>
                        <a:lstStyle/>
                        <a:p>
                          <a:pPr algn="ctr" fontAlgn="b">
                            <a:spcBef>
                              <a:spcPts val="0"/>
                            </a:spcBef>
                            <a:spcAft>
                              <a:spcPts val="0"/>
                            </a:spcAft>
                          </a:pPr>
                          <a:r>
                            <a:rPr lang="en-US" sz="1500" u="none" strike="noStrike" dirty="0">
                              <a:solidFill>
                                <a:schemeClr val="bg1"/>
                              </a:solidFill>
                              <a:effectLst/>
                            </a:rPr>
                            <a:t>gal</a:t>
                          </a:r>
                          <a:endParaRPr lang="en-US" sz="2900" b="0" i="0" u="none" strike="noStrike" dirty="0">
                            <a:solidFill>
                              <a:schemeClr val="bg1"/>
                            </a:solidFill>
                            <a:effectLst/>
                            <a:latin typeface="Arial" panose="020B0604020202020204" pitchFamily="34" charset="0"/>
                          </a:endParaRPr>
                        </a:p>
                      </a:txBody>
                      <a:tcPr marL="15619" marR="15619" marT="15619" marB="0" anchor="ctr">
                        <a:solidFill>
                          <a:schemeClr val="accent2"/>
                        </a:solidFill>
                      </a:tcPr>
                    </a:tc>
                    <a:extLst>
                      <a:ext uri="{0D108BD9-81ED-4DB2-BD59-A6C34878D82A}">
                        <a16:rowId xmlns:a16="http://schemas.microsoft.com/office/drawing/2014/main" val="4187342598"/>
                      </a:ext>
                    </a:extLst>
                  </a:tr>
                  <a:tr h="488639">
                    <a:tc>
                      <a:txBody>
                        <a:bodyPr/>
                        <a:lstStyle/>
                        <a:p>
                          <a:pPr algn="ctr" fontAlgn="b">
                            <a:spcBef>
                              <a:spcPts val="0"/>
                            </a:spcBef>
                            <a:spcAft>
                              <a:spcPts val="0"/>
                            </a:spcAft>
                          </a:pPr>
                          <a:r>
                            <a:rPr lang="en-US" sz="1500" u="none" strike="noStrike" dirty="0">
                              <a:solidFill>
                                <a:schemeClr val="bg1"/>
                              </a:solidFill>
                              <a:effectLst/>
                            </a:rPr>
                            <a:t>5</a:t>
                          </a:r>
                          <a:endParaRPr lang="en-US" sz="2900" b="0" i="0" u="none" strike="noStrike" dirty="0">
                            <a:solidFill>
                              <a:schemeClr val="bg1"/>
                            </a:solidFill>
                            <a:effectLst/>
                            <a:latin typeface="Arial" panose="020B0604020202020204" pitchFamily="34" charset="0"/>
                          </a:endParaRPr>
                        </a:p>
                      </a:txBody>
                      <a:tcPr marL="15619" marR="15619" marT="15619" marB="0" anchor="b">
                        <a:solidFill>
                          <a:schemeClr val="accent2"/>
                        </a:solidFill>
                      </a:tcPr>
                    </a:tc>
                    <a:tc>
                      <a:txBody>
                        <a:bodyPr/>
                        <a:lstStyle/>
                        <a:p>
                          <a:pPr algn="r" fontAlgn="b">
                            <a:spcBef>
                              <a:spcPts val="0"/>
                            </a:spcBef>
                            <a:spcAft>
                              <a:spcPts val="0"/>
                            </a:spcAft>
                          </a:pPr>
                          <a:r>
                            <a:rPr lang="en-US" sz="1500" u="none" strike="noStrike" dirty="0">
                              <a:effectLst/>
                            </a:rPr>
                            <a:t>1.60</a:t>
                          </a:r>
                          <a:endParaRPr lang="en-US" sz="2900" b="0" i="0" u="none" strike="noStrike" dirty="0">
                            <a:effectLst/>
                            <a:latin typeface="Arial" panose="020B0604020202020204" pitchFamily="34" charset="0"/>
                          </a:endParaRPr>
                        </a:p>
                      </a:txBody>
                      <a:tcPr marL="15619" marR="15619" marT="15619" marB="0" anchor="b"/>
                    </a:tc>
                    <a:tc>
                      <a:txBody>
                        <a:bodyPr/>
                        <a:lstStyle/>
                        <a:p>
                          <a:pPr algn="l" fontAlgn="b">
                            <a:spcBef>
                              <a:spcPts val="0"/>
                            </a:spcBef>
                            <a:spcAft>
                              <a:spcPts val="0"/>
                            </a:spcAft>
                          </a:pPr>
                          <a:r>
                            <a:rPr lang="en-US" sz="1500" u="none" strike="noStrike">
                              <a:effectLst/>
                            </a:rPr>
                            <a:t> </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2.56</a:t>
                          </a:r>
                          <a:endParaRPr lang="en-US" sz="2900" b="0" i="0" u="none" strike="noStrike">
                            <a:effectLst/>
                            <a:latin typeface="Arial" panose="020B0604020202020204" pitchFamily="34" charset="0"/>
                          </a:endParaRPr>
                        </a:p>
                      </a:txBody>
                      <a:tcPr marL="15619" marR="15619" marT="15619" marB="0" anchor="b"/>
                    </a:tc>
                    <a:tc>
                      <a:txBody>
                        <a:bodyPr/>
                        <a:lstStyle/>
                        <a:p>
                          <a:pPr algn="l" fontAlgn="b">
                            <a:spcBef>
                              <a:spcPts val="0"/>
                            </a:spcBef>
                            <a:spcAft>
                              <a:spcPts val="0"/>
                            </a:spcAft>
                          </a:pPr>
                          <a:r>
                            <a:rPr lang="en-US" sz="1500" u="none" strike="noStrike">
                              <a:effectLst/>
                            </a:rPr>
                            <a:t> </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3.20</a:t>
                          </a:r>
                          <a:endParaRPr lang="en-US" sz="2900" b="0" i="0" u="none" strike="noStrike">
                            <a:effectLst/>
                            <a:latin typeface="Arial" panose="020B0604020202020204" pitchFamily="34" charset="0"/>
                          </a:endParaRPr>
                        </a:p>
                      </a:txBody>
                      <a:tcPr marL="15619" marR="15619" marT="15619" marB="0" anchor="b"/>
                    </a:tc>
                    <a:tc>
                      <a:txBody>
                        <a:bodyPr/>
                        <a:lstStyle/>
                        <a:p>
                          <a:pPr algn="l" fontAlgn="b">
                            <a:spcBef>
                              <a:spcPts val="0"/>
                            </a:spcBef>
                            <a:spcAft>
                              <a:spcPts val="0"/>
                            </a:spcAft>
                          </a:pPr>
                          <a:r>
                            <a:rPr lang="en-US" sz="1500" u="none" strike="noStrike">
                              <a:effectLst/>
                            </a:rPr>
                            <a:t> </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4.80</a:t>
                          </a:r>
                          <a:endParaRPr lang="en-US" sz="2900" b="0" i="0" u="none" strike="noStrike">
                            <a:effectLst/>
                            <a:latin typeface="Arial" panose="020B0604020202020204" pitchFamily="34" charset="0"/>
                          </a:endParaRPr>
                        </a:p>
                      </a:txBody>
                      <a:tcPr marL="15619" marR="15619" marT="15619" marB="0" anchor="b"/>
                    </a:tc>
                    <a:tc>
                      <a:txBody>
                        <a:bodyPr/>
                        <a:lstStyle/>
                        <a:p>
                          <a:pPr algn="l" fontAlgn="b">
                            <a:spcBef>
                              <a:spcPts val="0"/>
                            </a:spcBef>
                            <a:spcAft>
                              <a:spcPts val="0"/>
                            </a:spcAft>
                          </a:pPr>
                          <a:r>
                            <a:rPr lang="en-US" sz="1500" u="none" strike="noStrike">
                              <a:effectLst/>
                            </a:rPr>
                            <a:t> </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6.40</a:t>
                          </a:r>
                          <a:endParaRPr lang="en-US" sz="2900" b="0" i="0" u="none" strike="noStrike">
                            <a:effectLst/>
                            <a:latin typeface="Arial" panose="020B0604020202020204" pitchFamily="34" charset="0"/>
                          </a:endParaRPr>
                        </a:p>
                      </a:txBody>
                      <a:tcPr marL="15619" marR="15619" marT="15619" marB="0" anchor="b"/>
                    </a:tc>
                    <a:tc>
                      <a:txBody>
                        <a:bodyPr/>
                        <a:lstStyle/>
                        <a:p>
                          <a:pPr algn="l" fontAlgn="b">
                            <a:spcBef>
                              <a:spcPts val="0"/>
                            </a:spcBef>
                            <a:spcAft>
                              <a:spcPts val="0"/>
                            </a:spcAft>
                          </a:pPr>
                          <a:r>
                            <a:rPr lang="en-US" sz="1500" u="none" strike="noStrike">
                              <a:effectLst/>
                            </a:rPr>
                            <a:t> </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12.80</a:t>
                          </a:r>
                          <a:endParaRPr lang="en-US" sz="2900" b="0" i="0" u="none" strike="noStrike">
                            <a:effectLst/>
                            <a:latin typeface="Arial" panose="020B0604020202020204" pitchFamily="34" charset="0"/>
                          </a:endParaRPr>
                        </a:p>
                      </a:txBody>
                      <a:tcPr marL="15619" marR="15619" marT="15619" marB="0" anchor="b"/>
                    </a:tc>
                    <a:tc>
                      <a:txBody>
                        <a:bodyPr/>
                        <a:lstStyle/>
                        <a:p>
                          <a:pPr algn="l" fontAlgn="b">
                            <a:spcBef>
                              <a:spcPts val="0"/>
                            </a:spcBef>
                            <a:spcAft>
                              <a:spcPts val="0"/>
                            </a:spcAft>
                          </a:pPr>
                          <a:r>
                            <a:rPr lang="en-US" sz="1500" u="none" strike="noStrike">
                              <a:effectLst/>
                            </a:rPr>
                            <a:t> </a:t>
                          </a:r>
                          <a:endParaRPr lang="en-US" sz="2900" b="0" i="0" u="none" strike="noStrike">
                            <a:effectLst/>
                            <a:latin typeface="Arial" panose="020B0604020202020204" pitchFamily="34" charset="0"/>
                          </a:endParaRPr>
                        </a:p>
                      </a:txBody>
                      <a:tcPr marL="15619" marR="15619" marT="15619" marB="0" anchor="b"/>
                    </a:tc>
                    <a:extLst>
                      <a:ext uri="{0D108BD9-81ED-4DB2-BD59-A6C34878D82A}">
                        <a16:rowId xmlns:a16="http://schemas.microsoft.com/office/drawing/2014/main" val="3993447624"/>
                      </a:ext>
                    </a:extLst>
                  </a:tr>
                  <a:tr h="488639">
                    <a:tc>
                      <a:txBody>
                        <a:bodyPr/>
                        <a:lstStyle/>
                        <a:p>
                          <a:pPr algn="ctr" fontAlgn="b">
                            <a:spcBef>
                              <a:spcPts val="0"/>
                            </a:spcBef>
                            <a:spcAft>
                              <a:spcPts val="0"/>
                            </a:spcAft>
                          </a:pPr>
                          <a:r>
                            <a:rPr lang="en-US" sz="1500" u="none" strike="noStrike">
                              <a:solidFill>
                                <a:schemeClr val="bg1"/>
                              </a:solidFill>
                              <a:effectLst/>
                            </a:rPr>
                            <a:t>10</a:t>
                          </a:r>
                          <a:endParaRPr lang="en-US" sz="2900" b="0" i="0" u="none" strike="noStrike">
                            <a:solidFill>
                              <a:schemeClr val="bg1"/>
                            </a:solidFill>
                            <a:effectLst/>
                            <a:latin typeface="Arial" panose="020B0604020202020204" pitchFamily="34" charset="0"/>
                          </a:endParaRPr>
                        </a:p>
                      </a:txBody>
                      <a:tcPr marL="15619" marR="15619" marT="15619" marB="0" anchor="b">
                        <a:solidFill>
                          <a:schemeClr val="accent2"/>
                        </a:solidFill>
                      </a:tcPr>
                    </a:tc>
                    <a:tc>
                      <a:txBody>
                        <a:bodyPr/>
                        <a:lstStyle/>
                        <a:p>
                          <a:pPr algn="r" fontAlgn="b">
                            <a:spcBef>
                              <a:spcPts val="0"/>
                            </a:spcBef>
                            <a:spcAft>
                              <a:spcPts val="0"/>
                            </a:spcAft>
                          </a:pPr>
                          <a:r>
                            <a:rPr lang="en-US" sz="1500" u="none" strike="noStrike" dirty="0">
                              <a:effectLst/>
                            </a:rPr>
                            <a:t>3.20</a:t>
                          </a:r>
                          <a:endParaRPr lang="en-US" sz="2900" b="0" i="0" u="none" strike="noStrike" dirty="0">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0.02</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5.12</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0.04</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6.40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0.05</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9.60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0.07</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12.80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0.10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25.60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0.20</a:t>
                          </a:r>
                          <a:endParaRPr lang="en-US" sz="2900" b="0" i="0" u="none" strike="noStrike">
                            <a:effectLst/>
                            <a:latin typeface="Arial" panose="020B0604020202020204" pitchFamily="34" charset="0"/>
                          </a:endParaRPr>
                        </a:p>
                      </a:txBody>
                      <a:tcPr marL="15619" marR="15619" marT="15619" marB="0" anchor="b"/>
                    </a:tc>
                    <a:extLst>
                      <a:ext uri="{0D108BD9-81ED-4DB2-BD59-A6C34878D82A}">
                        <a16:rowId xmlns:a16="http://schemas.microsoft.com/office/drawing/2014/main" val="438593378"/>
                      </a:ext>
                    </a:extLst>
                  </a:tr>
                  <a:tr h="488639">
                    <a:tc>
                      <a:txBody>
                        <a:bodyPr/>
                        <a:lstStyle/>
                        <a:p>
                          <a:pPr algn="ctr" fontAlgn="b">
                            <a:spcBef>
                              <a:spcPts val="0"/>
                            </a:spcBef>
                            <a:spcAft>
                              <a:spcPts val="0"/>
                            </a:spcAft>
                          </a:pPr>
                          <a:r>
                            <a:rPr lang="en-US" sz="1500" u="none" strike="noStrike">
                              <a:solidFill>
                                <a:schemeClr val="bg1"/>
                              </a:solidFill>
                              <a:effectLst/>
                            </a:rPr>
                            <a:t>25</a:t>
                          </a:r>
                          <a:endParaRPr lang="en-US" sz="2900" b="0" i="0" u="none" strike="noStrike">
                            <a:solidFill>
                              <a:schemeClr val="bg1"/>
                            </a:solidFill>
                            <a:effectLst/>
                            <a:latin typeface="Arial" panose="020B0604020202020204" pitchFamily="34" charset="0"/>
                          </a:endParaRPr>
                        </a:p>
                      </a:txBody>
                      <a:tcPr marL="15619" marR="15619" marT="15619" marB="0" anchor="b">
                        <a:solidFill>
                          <a:schemeClr val="accent2"/>
                        </a:solidFill>
                      </a:tcPr>
                    </a:tc>
                    <a:tc>
                      <a:txBody>
                        <a:bodyPr/>
                        <a:lstStyle/>
                        <a:p>
                          <a:pPr algn="r" fontAlgn="b">
                            <a:spcBef>
                              <a:spcPts val="0"/>
                            </a:spcBef>
                            <a:spcAft>
                              <a:spcPts val="0"/>
                            </a:spcAft>
                          </a:pPr>
                          <a:r>
                            <a:rPr lang="en-US" sz="1500" u="none" strike="noStrike" dirty="0">
                              <a:effectLst/>
                            </a:rPr>
                            <a:t>8.00</a:t>
                          </a:r>
                          <a:endParaRPr lang="en-US" sz="2900" b="0" i="0" u="none" strike="noStrike" dirty="0">
                            <a:effectLst/>
                            <a:latin typeface="Arial" panose="020B0604020202020204" pitchFamily="34" charset="0"/>
                          </a:endParaRPr>
                        </a:p>
                      </a:txBody>
                      <a:tcPr marL="15619" marR="15619" marT="15619" marB="0" anchor="b">
                        <a:solidFill>
                          <a:srgbClr val="EEF4E8"/>
                        </a:solidFill>
                      </a:tcPr>
                    </a:tc>
                    <a:tc>
                      <a:txBody>
                        <a:bodyPr/>
                        <a:lstStyle/>
                        <a:p>
                          <a:pPr algn="r" fontAlgn="b">
                            <a:spcBef>
                              <a:spcPts val="0"/>
                            </a:spcBef>
                            <a:spcAft>
                              <a:spcPts val="0"/>
                            </a:spcAft>
                          </a:pPr>
                          <a:r>
                            <a:rPr lang="en-US" sz="1500" u="none" strike="noStrike" dirty="0">
                              <a:effectLst/>
                            </a:rPr>
                            <a:t>0.06</a:t>
                          </a:r>
                          <a:endParaRPr lang="en-US" sz="2900" b="0" i="0" u="none" strike="noStrike" dirty="0">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dirty="0">
                              <a:effectLst/>
                            </a:rPr>
                            <a:t>12.80</a:t>
                          </a:r>
                          <a:endParaRPr lang="en-US" sz="2900" b="0" i="0" u="none" strike="noStrike" dirty="0">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0.10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16.00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0.12</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24.00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0.19</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32.00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0.25</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64.00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0.50</a:t>
                          </a:r>
                          <a:endParaRPr lang="en-US" sz="2900" b="0" i="0" u="none" strike="noStrike">
                            <a:effectLst/>
                            <a:latin typeface="Arial" panose="020B0604020202020204" pitchFamily="34" charset="0"/>
                          </a:endParaRPr>
                        </a:p>
                      </a:txBody>
                      <a:tcPr marL="15619" marR="15619" marT="15619" marB="0" anchor="b"/>
                    </a:tc>
                    <a:extLst>
                      <a:ext uri="{0D108BD9-81ED-4DB2-BD59-A6C34878D82A}">
                        <a16:rowId xmlns:a16="http://schemas.microsoft.com/office/drawing/2014/main" val="2309553354"/>
                      </a:ext>
                    </a:extLst>
                  </a:tr>
                  <a:tr h="488639">
                    <a:tc>
                      <a:txBody>
                        <a:bodyPr/>
                        <a:lstStyle/>
                        <a:p>
                          <a:pPr algn="ctr" fontAlgn="b">
                            <a:spcBef>
                              <a:spcPts val="0"/>
                            </a:spcBef>
                            <a:spcAft>
                              <a:spcPts val="0"/>
                            </a:spcAft>
                          </a:pPr>
                          <a:r>
                            <a:rPr lang="en-US" sz="1500" u="none" strike="noStrike">
                              <a:solidFill>
                                <a:schemeClr val="bg1"/>
                              </a:solidFill>
                              <a:effectLst/>
                            </a:rPr>
                            <a:t>50</a:t>
                          </a:r>
                          <a:endParaRPr lang="en-US" sz="2900" b="0" i="0" u="none" strike="noStrike">
                            <a:solidFill>
                              <a:schemeClr val="bg1"/>
                            </a:solidFill>
                            <a:effectLst/>
                            <a:latin typeface="Arial" panose="020B0604020202020204" pitchFamily="34" charset="0"/>
                          </a:endParaRPr>
                        </a:p>
                      </a:txBody>
                      <a:tcPr marL="15619" marR="15619" marT="15619" marB="0" anchor="b">
                        <a:solidFill>
                          <a:schemeClr val="accent2"/>
                        </a:solidFill>
                      </a:tcPr>
                    </a:tc>
                    <a:tc>
                      <a:txBody>
                        <a:bodyPr/>
                        <a:lstStyle/>
                        <a:p>
                          <a:pPr algn="r" fontAlgn="b">
                            <a:spcBef>
                              <a:spcPts val="0"/>
                            </a:spcBef>
                            <a:spcAft>
                              <a:spcPts val="0"/>
                            </a:spcAft>
                          </a:pPr>
                          <a:r>
                            <a:rPr lang="en-US" sz="1500" u="none" strike="noStrike" dirty="0">
                              <a:effectLst/>
                            </a:rPr>
                            <a:t>16.00</a:t>
                          </a:r>
                          <a:endParaRPr lang="en-US" sz="2900" b="0" i="0" u="none" strike="noStrike" dirty="0">
                            <a:effectLst/>
                            <a:latin typeface="Arial" panose="020B0604020202020204" pitchFamily="34" charset="0"/>
                          </a:endParaRPr>
                        </a:p>
                      </a:txBody>
                      <a:tcPr marL="15619" marR="15619" marT="15619" marB="0" anchor="b">
                        <a:solidFill>
                          <a:srgbClr val="EEF4E8"/>
                        </a:solidFill>
                      </a:tcPr>
                    </a:tc>
                    <a:tc>
                      <a:txBody>
                        <a:bodyPr/>
                        <a:lstStyle/>
                        <a:p>
                          <a:pPr algn="r" fontAlgn="b">
                            <a:spcBef>
                              <a:spcPts val="0"/>
                            </a:spcBef>
                            <a:spcAft>
                              <a:spcPts val="0"/>
                            </a:spcAft>
                          </a:pPr>
                          <a:r>
                            <a:rPr lang="en-US" sz="1500" u="none" strike="noStrike">
                              <a:effectLst/>
                            </a:rPr>
                            <a:t>0.12</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dirty="0">
                              <a:effectLst/>
                            </a:rPr>
                            <a:t>25.60</a:t>
                          </a:r>
                          <a:endParaRPr lang="en-US" sz="2900" b="0" i="0" u="none" strike="noStrike" dirty="0">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dirty="0">
                              <a:effectLst/>
                            </a:rPr>
                            <a:t>0.20</a:t>
                          </a:r>
                          <a:endParaRPr lang="en-US" sz="2900" b="0" i="0" u="none" strike="noStrike" dirty="0">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32.00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0.25</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48.00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0.37</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64.00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0.50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128.00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1.00</a:t>
                          </a:r>
                          <a:endParaRPr lang="en-US" sz="2900" b="0" i="0" u="none" strike="noStrike">
                            <a:effectLst/>
                            <a:latin typeface="Arial" panose="020B0604020202020204" pitchFamily="34" charset="0"/>
                          </a:endParaRPr>
                        </a:p>
                      </a:txBody>
                      <a:tcPr marL="15619" marR="15619" marT="15619" marB="0" anchor="b"/>
                    </a:tc>
                    <a:extLst>
                      <a:ext uri="{0D108BD9-81ED-4DB2-BD59-A6C34878D82A}">
                        <a16:rowId xmlns:a16="http://schemas.microsoft.com/office/drawing/2014/main" val="771138193"/>
                      </a:ext>
                    </a:extLst>
                  </a:tr>
                  <a:tr h="488639">
                    <a:tc>
                      <a:txBody>
                        <a:bodyPr/>
                        <a:lstStyle/>
                        <a:p>
                          <a:pPr algn="ctr" fontAlgn="b">
                            <a:spcBef>
                              <a:spcPts val="0"/>
                            </a:spcBef>
                            <a:spcAft>
                              <a:spcPts val="0"/>
                            </a:spcAft>
                          </a:pPr>
                          <a:r>
                            <a:rPr lang="en-US" sz="1500" u="none" strike="noStrike" dirty="0">
                              <a:solidFill>
                                <a:schemeClr val="bg1"/>
                              </a:solidFill>
                              <a:effectLst/>
                            </a:rPr>
                            <a:t>100</a:t>
                          </a:r>
                          <a:endParaRPr lang="en-US" sz="2900" b="0" i="0" u="none" strike="noStrike" dirty="0">
                            <a:solidFill>
                              <a:schemeClr val="bg1"/>
                            </a:solidFill>
                            <a:effectLst/>
                            <a:latin typeface="Arial" panose="020B0604020202020204" pitchFamily="34" charset="0"/>
                          </a:endParaRPr>
                        </a:p>
                      </a:txBody>
                      <a:tcPr marL="15619" marR="15619" marT="15619" marB="0" anchor="b">
                        <a:solidFill>
                          <a:schemeClr val="accent2"/>
                        </a:solidFill>
                      </a:tcPr>
                    </a:tc>
                    <a:tc>
                      <a:txBody>
                        <a:bodyPr/>
                        <a:lstStyle/>
                        <a:p>
                          <a:pPr algn="r" fontAlgn="b">
                            <a:spcBef>
                              <a:spcPts val="0"/>
                            </a:spcBef>
                            <a:spcAft>
                              <a:spcPts val="0"/>
                            </a:spcAft>
                          </a:pPr>
                          <a:r>
                            <a:rPr lang="en-US" sz="1500" u="none" strike="noStrike" dirty="0">
                              <a:effectLst/>
                            </a:rPr>
                            <a:t>32.00</a:t>
                          </a:r>
                          <a:endParaRPr lang="en-US" sz="2900" b="0" i="0" u="none" strike="noStrike" dirty="0">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a:effectLst/>
                            </a:rPr>
                            <a:t>0.25</a:t>
                          </a:r>
                          <a:endParaRPr lang="en-US" sz="2900" b="0" i="0" u="none" strike="noStrike">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a:effectLst/>
                            </a:rPr>
                            <a:t>51.20</a:t>
                          </a:r>
                          <a:endParaRPr lang="en-US" sz="2900" b="0" i="0" u="none" strike="noStrike">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a:effectLst/>
                            </a:rPr>
                            <a:t>0.40</a:t>
                          </a:r>
                          <a:endParaRPr lang="en-US" sz="2900" b="0" i="0" u="none" strike="noStrike">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a:effectLst/>
                            </a:rPr>
                            <a:t>64.00</a:t>
                          </a:r>
                          <a:endParaRPr lang="en-US" sz="2900" b="0" i="0" u="none" strike="noStrike">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a:effectLst/>
                            </a:rPr>
                            <a:t>0.50</a:t>
                          </a:r>
                          <a:endParaRPr lang="en-US" sz="2900" b="0" i="0" u="none" strike="noStrike">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a:effectLst/>
                            </a:rPr>
                            <a:t>96.00</a:t>
                          </a:r>
                          <a:endParaRPr lang="en-US" sz="2900" b="0" i="0" u="none" strike="noStrike">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a:effectLst/>
                            </a:rPr>
                            <a:t>0.75</a:t>
                          </a:r>
                          <a:endParaRPr lang="en-US" sz="2900" b="0" i="0" u="none" strike="noStrike">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dirty="0">
                              <a:effectLst/>
                            </a:rPr>
                            <a:t>128.00</a:t>
                          </a:r>
                          <a:endParaRPr lang="en-US" sz="2900" b="0" i="0" u="none" strike="noStrike" dirty="0">
                            <a:effectLst/>
                            <a:latin typeface="Arial" panose="020B0604020202020204" pitchFamily="34" charset="0"/>
                          </a:endParaRPr>
                        </a:p>
                      </a:txBody>
                      <a:tcPr marL="15619" marR="15619" marT="15619" marB="0" anchor="b">
                        <a:solidFill>
                          <a:schemeClr val="accent3"/>
                        </a:solidFill>
                      </a:tcPr>
                    </a:tc>
                    <a:tc>
                      <a:txBody>
                        <a:bodyPr/>
                        <a:lstStyle/>
                        <a:p>
                          <a:pPr algn="r" fontAlgn="b">
                            <a:spcBef>
                              <a:spcPts val="0"/>
                            </a:spcBef>
                            <a:spcAft>
                              <a:spcPts val="0"/>
                            </a:spcAft>
                          </a:pPr>
                          <a:r>
                            <a:rPr lang="en-US" sz="1500" u="none" strike="noStrike">
                              <a:effectLst/>
                            </a:rPr>
                            <a:t>1.00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256.00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2.00</a:t>
                          </a:r>
                          <a:endParaRPr lang="en-US" sz="2900" b="0" i="0" u="none" strike="noStrike">
                            <a:effectLst/>
                            <a:latin typeface="Arial" panose="020B0604020202020204" pitchFamily="34" charset="0"/>
                          </a:endParaRPr>
                        </a:p>
                      </a:txBody>
                      <a:tcPr marL="15619" marR="15619" marT="15619" marB="0" anchor="b"/>
                    </a:tc>
                    <a:extLst>
                      <a:ext uri="{0D108BD9-81ED-4DB2-BD59-A6C34878D82A}">
                        <a16:rowId xmlns:a16="http://schemas.microsoft.com/office/drawing/2014/main" val="1742313633"/>
                      </a:ext>
                    </a:extLst>
                  </a:tr>
                  <a:tr h="488639">
                    <a:tc>
                      <a:txBody>
                        <a:bodyPr/>
                        <a:lstStyle/>
                        <a:p>
                          <a:endParaRPr lang="en-US"/>
                        </a:p>
                      </a:txBody>
                      <a:tcPr marL="15619" marR="15619" marT="15619" marB="0" anchor="b">
                        <a:blipFill>
                          <a:blip r:embed="rId2"/>
                          <a:stretch>
                            <a:fillRect l="-1563" t="-700000" r="-1178125" b="-20513"/>
                          </a:stretch>
                        </a:blipFill>
                      </a:tcPr>
                    </a:tc>
                    <a:tc>
                      <a:txBody>
                        <a:bodyPr/>
                        <a:lstStyle/>
                        <a:p>
                          <a:pPr algn="r" fontAlgn="b">
                            <a:spcBef>
                              <a:spcPts val="0"/>
                            </a:spcBef>
                            <a:spcAft>
                              <a:spcPts val="0"/>
                            </a:spcAft>
                          </a:pPr>
                          <a:r>
                            <a:rPr lang="en-US" sz="1500" u="none" strike="noStrike" dirty="0">
                              <a:effectLst/>
                            </a:rPr>
                            <a:t>9.60</a:t>
                          </a:r>
                          <a:endParaRPr lang="en-US" sz="2900" b="0" i="0" u="none" strike="noStrike" dirty="0">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0.07</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15.36</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0.12</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19.20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0.15</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28.80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0.22</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38.40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0.30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a:effectLst/>
                            </a:rPr>
                            <a:t>76.80</a:t>
                          </a:r>
                          <a:endParaRPr lang="en-US" sz="2900" b="0" i="0" u="none" strike="noStrike">
                            <a:effectLst/>
                            <a:latin typeface="Arial" panose="020B0604020202020204" pitchFamily="34" charset="0"/>
                          </a:endParaRPr>
                        </a:p>
                      </a:txBody>
                      <a:tcPr marL="15619" marR="15619" marT="15619" marB="0" anchor="b"/>
                    </a:tc>
                    <a:tc>
                      <a:txBody>
                        <a:bodyPr/>
                        <a:lstStyle/>
                        <a:p>
                          <a:pPr algn="r" fontAlgn="b">
                            <a:spcBef>
                              <a:spcPts val="0"/>
                            </a:spcBef>
                            <a:spcAft>
                              <a:spcPts val="0"/>
                            </a:spcAft>
                          </a:pPr>
                          <a:r>
                            <a:rPr lang="en-US" sz="1500" u="none" strike="noStrike" dirty="0">
                              <a:effectLst/>
                            </a:rPr>
                            <a:t>0.60</a:t>
                          </a:r>
                          <a:endParaRPr lang="en-US" sz="2900" b="0" i="0" u="none" strike="noStrike" dirty="0">
                            <a:effectLst/>
                            <a:latin typeface="Arial" panose="020B0604020202020204" pitchFamily="34" charset="0"/>
                          </a:endParaRPr>
                        </a:p>
                      </a:txBody>
                      <a:tcPr marL="15619" marR="15619" marT="15619" marB="0" anchor="b"/>
                    </a:tc>
                    <a:extLst>
                      <a:ext uri="{0D108BD9-81ED-4DB2-BD59-A6C34878D82A}">
                        <a16:rowId xmlns:a16="http://schemas.microsoft.com/office/drawing/2014/main" val="2320091659"/>
                      </a:ext>
                    </a:extLst>
                  </a:tr>
                </a:tbl>
              </a:graphicData>
            </a:graphic>
          </p:graphicFrame>
        </mc:Fallback>
      </mc:AlternateContent>
      <p:sp>
        <p:nvSpPr>
          <p:cNvPr id="22" name="TextBox 21">
            <a:extLst>
              <a:ext uri="{FF2B5EF4-FFF2-40B4-BE49-F238E27FC236}">
                <a16:creationId xmlns:a16="http://schemas.microsoft.com/office/drawing/2014/main" id="{9528BA3E-CAF1-A047-BF6D-C7AFCA6A8E7C}"/>
              </a:ext>
            </a:extLst>
          </p:cNvPr>
          <p:cNvSpPr txBox="1"/>
          <p:nvPr/>
        </p:nvSpPr>
        <p:spPr>
          <a:xfrm>
            <a:off x="990032" y="1325615"/>
            <a:ext cx="9939726" cy="338554"/>
          </a:xfrm>
          <a:prstGeom prst="rect">
            <a:avLst/>
          </a:prstGeom>
          <a:noFill/>
        </p:spPr>
        <p:txBody>
          <a:bodyPr wrap="square" rtlCol="0">
            <a:spAutoFit/>
          </a:bodyPr>
          <a:lstStyle/>
          <a:p>
            <a:r>
              <a:rPr lang="en-US" sz="1600" dirty="0">
                <a:solidFill>
                  <a:schemeClr val="bg2">
                    <a:lumMod val="50000"/>
                  </a:schemeClr>
                </a:solidFill>
              </a:rPr>
              <a:t>Recommended Number of Ounces Based on gallons per acre</a:t>
            </a:r>
          </a:p>
        </p:txBody>
      </p:sp>
      <p:sp>
        <p:nvSpPr>
          <p:cNvPr id="23" name="TextBox 22">
            <a:extLst>
              <a:ext uri="{FF2B5EF4-FFF2-40B4-BE49-F238E27FC236}">
                <a16:creationId xmlns:a16="http://schemas.microsoft.com/office/drawing/2014/main" id="{5D42D42A-4289-6543-BEC4-12BA7455152F}"/>
              </a:ext>
            </a:extLst>
          </p:cNvPr>
          <p:cNvSpPr txBox="1"/>
          <p:nvPr/>
        </p:nvSpPr>
        <p:spPr>
          <a:xfrm>
            <a:off x="371443" y="5938090"/>
            <a:ext cx="9939726" cy="246221"/>
          </a:xfrm>
          <a:prstGeom prst="rect">
            <a:avLst/>
          </a:prstGeom>
          <a:noFill/>
        </p:spPr>
        <p:txBody>
          <a:bodyPr wrap="square" rtlCol="0">
            <a:spAutoFit/>
          </a:bodyPr>
          <a:lstStyle/>
          <a:p>
            <a:r>
              <a:rPr lang="en-US" sz="1000" dirty="0">
                <a:solidFill>
                  <a:srgbClr val="C00000"/>
                </a:solidFill>
              </a:rPr>
              <a:t>Example of dilution rate per 30 gallons</a:t>
            </a:r>
          </a:p>
        </p:txBody>
      </p:sp>
      <p:sp>
        <p:nvSpPr>
          <p:cNvPr id="24" name="TextBox 23">
            <a:extLst>
              <a:ext uri="{FF2B5EF4-FFF2-40B4-BE49-F238E27FC236}">
                <a16:creationId xmlns:a16="http://schemas.microsoft.com/office/drawing/2014/main" id="{546759C5-A3C2-3E43-BC57-CCE9BD1BEA36}"/>
              </a:ext>
            </a:extLst>
          </p:cNvPr>
          <p:cNvSpPr txBox="1"/>
          <p:nvPr/>
        </p:nvSpPr>
        <p:spPr>
          <a:xfrm>
            <a:off x="1066800" y="6300789"/>
            <a:ext cx="6477000" cy="307777"/>
          </a:xfrm>
          <a:prstGeom prst="rect">
            <a:avLst/>
          </a:prstGeom>
          <a:noFill/>
        </p:spPr>
        <p:txBody>
          <a:bodyPr wrap="square" rtlCol="0">
            <a:spAutoFit/>
          </a:bodyPr>
          <a:lstStyle/>
          <a:p>
            <a:r>
              <a:rPr lang="en-US" sz="1400" dirty="0"/>
              <a:t>See label for application details</a:t>
            </a:r>
          </a:p>
        </p:txBody>
      </p:sp>
    </p:spTree>
    <p:extLst>
      <p:ext uri="{BB962C8B-B14F-4D97-AF65-F5344CB8AC3E}">
        <p14:creationId xmlns:p14="http://schemas.microsoft.com/office/powerpoint/2010/main" val="1967802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7859AFE5-D528-6743-977C-B88884953CF9}"/>
              </a:ext>
            </a:extLst>
          </p:cNvPr>
          <p:cNvSpPr txBox="1">
            <a:spLocks/>
          </p:cNvSpPr>
          <p:nvPr/>
        </p:nvSpPr>
        <p:spPr>
          <a:xfrm>
            <a:off x="3311367" y="1469736"/>
            <a:ext cx="2420131" cy="2369093"/>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dirty="0" err="1"/>
              <a:t>SoilShot</a:t>
            </a:r>
            <a:br>
              <a:rPr lang="en-US" sz="4800" dirty="0"/>
            </a:br>
            <a:r>
              <a:rPr lang="en-US" sz="1600" dirty="0"/>
              <a:t>Nematicide/Fungicide</a:t>
            </a:r>
          </a:p>
        </p:txBody>
      </p:sp>
      <p:grpSp>
        <p:nvGrpSpPr>
          <p:cNvPr id="83" name="Group 82">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4" name="Straight Connector 83">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6"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Isosceles Triangle 87">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Isosceles Triangle 91">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Isosceles Triangle 92">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Content Placeholder 3" descr="A picture containing grass, outdoor, field, train&#10;&#10;Description automatically generated">
            <a:extLst>
              <a:ext uri="{FF2B5EF4-FFF2-40B4-BE49-F238E27FC236}">
                <a16:creationId xmlns:a16="http://schemas.microsoft.com/office/drawing/2014/main" id="{F78E0311-10DA-A040-BA38-344C69D97ECB}"/>
              </a:ext>
            </a:extLst>
          </p:cNvPr>
          <p:cNvPicPr>
            <a:picLocks noChangeAspect="1"/>
          </p:cNvPicPr>
          <p:nvPr/>
        </p:nvPicPr>
        <p:blipFill rotWithShape="1">
          <a:blip r:embed="rId2"/>
          <a:srcRect l="19051" t="9091" r="14003" b="2"/>
          <a:stretch/>
        </p:blipFill>
        <p:spPr>
          <a:xfrm>
            <a:off x="4355583" y="-14289"/>
            <a:ext cx="7833242" cy="6858000"/>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cxnSp>
        <p:nvCxnSpPr>
          <p:cNvPr id="95" name="Straight Connector 94">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9"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9"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1"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Title 1">
            <a:extLst>
              <a:ext uri="{FF2B5EF4-FFF2-40B4-BE49-F238E27FC236}">
                <a16:creationId xmlns:a16="http://schemas.microsoft.com/office/drawing/2014/main" id="{102CB8CB-A098-9344-89CD-256144202514}"/>
              </a:ext>
            </a:extLst>
          </p:cNvPr>
          <p:cNvSpPr txBox="1">
            <a:spLocks/>
          </p:cNvSpPr>
          <p:nvPr/>
        </p:nvSpPr>
        <p:spPr>
          <a:xfrm>
            <a:off x="858499" y="1473818"/>
            <a:ext cx="2432217" cy="2369093"/>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dirty="0" err="1"/>
              <a:t>BacStop</a:t>
            </a:r>
            <a:br>
              <a:rPr lang="en-US" sz="4800" dirty="0"/>
            </a:br>
            <a:r>
              <a:rPr lang="en-US" sz="1600" dirty="0"/>
              <a:t>Bactericide/Fungicide</a:t>
            </a:r>
          </a:p>
        </p:txBody>
      </p:sp>
      <p:cxnSp>
        <p:nvCxnSpPr>
          <p:cNvPr id="26" name="Straight Connector 25">
            <a:extLst>
              <a:ext uri="{FF2B5EF4-FFF2-40B4-BE49-F238E27FC236}">
                <a16:creationId xmlns:a16="http://schemas.microsoft.com/office/drawing/2014/main" id="{31F98CC8-6AA2-F64E-894E-F53F38452FF1}"/>
              </a:ext>
            </a:extLst>
          </p:cNvPr>
          <p:cNvCxnSpPr/>
          <p:nvPr/>
        </p:nvCxnSpPr>
        <p:spPr>
          <a:xfrm>
            <a:off x="3336597" y="2858453"/>
            <a:ext cx="0" cy="822960"/>
          </a:xfrm>
          <a:prstGeom prst="line">
            <a:avLst/>
          </a:prstGeom>
          <a:ln w="3492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55282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DE00CC28-2A23-D643-844A-E543036E746B}"/>
              </a:ext>
            </a:extLst>
          </p:cNvPr>
          <p:cNvPicPr>
            <a:picLocks noChangeAspect="1"/>
          </p:cNvPicPr>
          <p:nvPr/>
        </p:nvPicPr>
        <p:blipFill rotWithShape="1">
          <a:blip r:embed="rId2"/>
          <a:srcRect r="10344"/>
          <a:stretch/>
        </p:blipFill>
        <p:spPr>
          <a:xfrm>
            <a:off x="991810" y="905356"/>
            <a:ext cx="4528458" cy="932487"/>
          </a:xfrm>
          <a:prstGeom prst="rect">
            <a:avLst/>
          </a:prstGeom>
        </p:spPr>
      </p:pic>
      <p:sp>
        <p:nvSpPr>
          <p:cNvPr id="5" name="Title 1">
            <a:extLst>
              <a:ext uri="{FF2B5EF4-FFF2-40B4-BE49-F238E27FC236}">
                <a16:creationId xmlns:a16="http://schemas.microsoft.com/office/drawing/2014/main" id="{B8957071-4936-D741-9492-1D2E0330E2B0}"/>
              </a:ext>
            </a:extLst>
          </p:cNvPr>
          <p:cNvSpPr txBox="1">
            <a:spLocks/>
          </p:cNvSpPr>
          <p:nvPr/>
        </p:nvSpPr>
        <p:spPr>
          <a:xfrm>
            <a:off x="991810" y="1810058"/>
            <a:ext cx="5106564" cy="83359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t>BacStop</a:t>
            </a:r>
            <a:r>
              <a:rPr lang="en-US" dirty="0"/>
              <a:t> </a:t>
            </a:r>
            <a:r>
              <a:rPr lang="en-US" sz="1600" dirty="0"/>
              <a:t>Bactericide/Fungicide</a:t>
            </a:r>
          </a:p>
        </p:txBody>
      </p:sp>
      <p:sp>
        <p:nvSpPr>
          <p:cNvPr id="6" name="Content Placeholder 2">
            <a:extLst>
              <a:ext uri="{FF2B5EF4-FFF2-40B4-BE49-F238E27FC236}">
                <a16:creationId xmlns:a16="http://schemas.microsoft.com/office/drawing/2014/main" id="{0040EB9D-B491-3D48-86CD-68B2F64EFB28}"/>
              </a:ext>
            </a:extLst>
          </p:cNvPr>
          <p:cNvSpPr txBox="1">
            <a:spLocks/>
          </p:cNvSpPr>
          <p:nvPr/>
        </p:nvSpPr>
        <p:spPr>
          <a:xfrm>
            <a:off x="1066799" y="2820693"/>
            <a:ext cx="8577263" cy="322067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Used as a ”sister” product to the EF400 as a foliar spray or soil drench</a:t>
            </a:r>
          </a:p>
          <a:p>
            <a:r>
              <a:rPr lang="en-US" dirty="0"/>
              <a:t>Use with EF300 as effective insect control and bactericide for Psyllid control</a:t>
            </a:r>
          </a:p>
          <a:p>
            <a:r>
              <a:rPr lang="en-US" dirty="0"/>
              <a:t>Use with EF400 as a one-step fungus and bacteria management tool</a:t>
            </a:r>
          </a:p>
          <a:p>
            <a:r>
              <a:rPr lang="en-US" dirty="0"/>
              <a:t>Ideal for bacterial blights, Leaf Curl, Fusarium Wilt, Stem Canker, and Scabs and Leaf Spots</a:t>
            </a:r>
          </a:p>
          <a:p>
            <a:endParaRPr lang="en-US" dirty="0"/>
          </a:p>
          <a:p>
            <a:endParaRPr lang="en-US" dirty="0"/>
          </a:p>
        </p:txBody>
      </p:sp>
      <p:pic>
        <p:nvPicPr>
          <p:cNvPr id="9" name="Picture 8" descr="A close up of a sign&#10;&#10;Description automatically generated">
            <a:extLst>
              <a:ext uri="{FF2B5EF4-FFF2-40B4-BE49-F238E27FC236}">
                <a16:creationId xmlns:a16="http://schemas.microsoft.com/office/drawing/2014/main" id="{727FA7FE-C96A-D14B-A311-B75ED3D27B3A}"/>
              </a:ext>
            </a:extLst>
          </p:cNvPr>
          <p:cNvPicPr>
            <a:picLocks noChangeAspect="1"/>
          </p:cNvPicPr>
          <p:nvPr/>
        </p:nvPicPr>
        <p:blipFill>
          <a:blip r:embed="rId3"/>
          <a:stretch>
            <a:fillRect/>
          </a:stretch>
        </p:blipFill>
        <p:spPr>
          <a:xfrm>
            <a:off x="5520268" y="905356"/>
            <a:ext cx="1345385" cy="859937"/>
          </a:xfrm>
          <a:prstGeom prst="rect">
            <a:avLst/>
          </a:prstGeom>
        </p:spPr>
      </p:pic>
    </p:spTree>
    <p:extLst>
      <p:ext uri="{BB962C8B-B14F-4D97-AF65-F5344CB8AC3E}">
        <p14:creationId xmlns:p14="http://schemas.microsoft.com/office/powerpoint/2010/main" val="440655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48DB-C334-4681-ACAB-F49561227C6D}"/>
              </a:ext>
            </a:extLst>
          </p:cNvPr>
          <p:cNvSpPr>
            <a:spLocks noGrp="1"/>
          </p:cNvSpPr>
          <p:nvPr>
            <p:ph type="title"/>
          </p:nvPr>
        </p:nvSpPr>
        <p:spPr>
          <a:xfrm>
            <a:off x="1066800" y="1382486"/>
            <a:ext cx="3133262" cy="4093028"/>
          </a:xfrm>
        </p:spPr>
        <p:txBody>
          <a:bodyPr anchor="ctr">
            <a:normAutofit/>
          </a:bodyPr>
          <a:lstStyle/>
          <a:p>
            <a:r>
              <a:rPr lang="en-US" sz="4400" dirty="0"/>
              <a:t>Botanical Extract Chemistry </a:t>
            </a:r>
            <a:br>
              <a:rPr lang="en-US" sz="4400" dirty="0"/>
            </a:br>
            <a:endParaRPr lang="en-US" sz="4400" dirty="0"/>
          </a:p>
        </p:txBody>
      </p:sp>
      <p:graphicFrame>
        <p:nvGraphicFramePr>
          <p:cNvPr id="53" name="Content Placeholder 2">
            <a:extLst>
              <a:ext uri="{FF2B5EF4-FFF2-40B4-BE49-F238E27FC236}">
                <a16:creationId xmlns:a16="http://schemas.microsoft.com/office/drawing/2014/main" id="{5973A129-B465-42D1-9A86-D033A386F82D}"/>
              </a:ext>
            </a:extLst>
          </p:cNvPr>
          <p:cNvGraphicFramePr>
            <a:graphicFrameLocks noGrp="1"/>
          </p:cNvGraphicFramePr>
          <p:nvPr>
            <p:ph idx="1"/>
            <p:extLst>
              <p:ext uri="{D42A27DB-BD31-4B8C-83A1-F6EECF244321}">
                <p14:modId xmlns:p14="http://schemas.microsoft.com/office/powerpoint/2010/main" val="689899405"/>
              </p:ext>
            </p:extLst>
          </p:nvPr>
        </p:nvGraphicFramePr>
        <p:xfrm>
          <a:off x="4409777" y="883444"/>
          <a:ext cx="5413248" cy="5014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750F42EB-09C4-FC41-A722-1D9612616D62}"/>
              </a:ext>
            </a:extLst>
          </p:cNvPr>
          <p:cNvSpPr/>
          <p:nvPr/>
        </p:nvSpPr>
        <p:spPr>
          <a:xfrm>
            <a:off x="1066800" y="4115872"/>
            <a:ext cx="3342977" cy="338554"/>
          </a:xfrm>
          <a:prstGeom prst="rect">
            <a:avLst/>
          </a:prstGeom>
        </p:spPr>
        <p:txBody>
          <a:bodyPr wrap="square">
            <a:spAutoFit/>
          </a:bodyPr>
          <a:lstStyle/>
          <a:p>
            <a:r>
              <a:rPr lang="en-US" sz="1600" dirty="0">
                <a:solidFill>
                  <a:schemeClr val="accent2">
                    <a:lumMod val="75000"/>
                  </a:schemeClr>
                </a:solidFill>
              </a:rPr>
              <a:t>What are the Active Ingredients</a:t>
            </a:r>
          </a:p>
        </p:txBody>
      </p:sp>
    </p:spTree>
    <p:extLst>
      <p:ext uri="{BB962C8B-B14F-4D97-AF65-F5344CB8AC3E}">
        <p14:creationId xmlns:p14="http://schemas.microsoft.com/office/powerpoint/2010/main" val="3362272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7" name="Rectangle 6">
            <a:extLst>
              <a:ext uri="{FF2B5EF4-FFF2-40B4-BE49-F238E27FC236}">
                <a16:creationId xmlns:a16="http://schemas.microsoft.com/office/drawing/2014/main" id="{B039F9F9-8C99-9043-AE76-DEB4CE3B34A3}"/>
              </a:ext>
            </a:extLst>
          </p:cNvPr>
          <p:cNvSpPr/>
          <p:nvPr/>
        </p:nvSpPr>
        <p:spPr>
          <a:xfrm>
            <a:off x="966765" y="279295"/>
            <a:ext cx="8288032" cy="1096316"/>
          </a:xfrm>
          <a:prstGeom prst="rect">
            <a:avLst/>
          </a:prstGeom>
        </p:spPr>
        <p:txBody>
          <a:bodyPr vert="horz" lIns="91440" tIns="45720" rIns="91440" bIns="45720" rtlCol="0" anchor="b">
            <a:normAutofit/>
          </a:bodyPr>
          <a:lstStyle/>
          <a:p>
            <a:pPr>
              <a:spcBef>
                <a:spcPct val="0"/>
              </a:spcBef>
              <a:spcAft>
                <a:spcPts val="600"/>
              </a:spcAft>
            </a:pPr>
            <a:r>
              <a:rPr lang="en-US" sz="3900" kern="1200" dirty="0" err="1">
                <a:solidFill>
                  <a:schemeClr val="accent1"/>
                </a:solidFill>
                <a:latin typeface="+mj-lt"/>
                <a:ea typeface="+mj-ea"/>
                <a:cs typeface="+mj-cs"/>
              </a:rPr>
              <a:t>BacStop</a:t>
            </a:r>
            <a:r>
              <a:rPr lang="en-US" sz="4800" kern="1200" dirty="0">
                <a:solidFill>
                  <a:schemeClr val="accent1"/>
                </a:solidFill>
                <a:latin typeface="+mj-lt"/>
                <a:ea typeface="+mj-ea"/>
                <a:cs typeface="+mj-cs"/>
              </a:rPr>
              <a:t> </a:t>
            </a:r>
            <a:r>
              <a:rPr lang="en-US" sz="2400" kern="1200" dirty="0">
                <a:solidFill>
                  <a:schemeClr val="accent1"/>
                </a:solidFill>
                <a:latin typeface="+mj-lt"/>
                <a:ea typeface="+mj-ea"/>
                <a:cs typeface="+mj-cs"/>
              </a:rPr>
              <a:t>Bactericide/Fungicide</a:t>
            </a:r>
          </a:p>
        </p:txBody>
      </p:sp>
      <p:sp>
        <p:nvSpPr>
          <p:cNvPr id="21" name="Rectangle 2">
            <a:extLst>
              <a:ext uri="{FF2B5EF4-FFF2-40B4-BE49-F238E27FC236}">
                <a16:creationId xmlns:a16="http://schemas.microsoft.com/office/drawing/2014/main" id="{CF0123A9-FEC3-664A-9A55-37113A3EA43A}"/>
              </a:ext>
            </a:extLst>
          </p:cNvPr>
          <p:cNvSpPr/>
          <p:nvPr/>
        </p:nvSpPr>
        <p:spPr>
          <a:xfrm>
            <a:off x="7776639" y="-15423"/>
            <a:ext cx="4406120" cy="6908749"/>
          </a:xfrm>
          <a:custGeom>
            <a:avLst/>
            <a:gdLst>
              <a:gd name="connsiteX0" fmla="*/ 0 w 2868266"/>
              <a:gd name="connsiteY0" fmla="*/ 0 h 2683111"/>
              <a:gd name="connsiteX1" fmla="*/ 2868266 w 2868266"/>
              <a:gd name="connsiteY1" fmla="*/ 0 h 2683111"/>
              <a:gd name="connsiteX2" fmla="*/ 2868266 w 2868266"/>
              <a:gd name="connsiteY2" fmla="*/ 2683111 h 2683111"/>
              <a:gd name="connsiteX3" fmla="*/ 0 w 2868266"/>
              <a:gd name="connsiteY3" fmla="*/ 2683111 h 2683111"/>
              <a:gd name="connsiteX4" fmla="*/ 0 w 2868266"/>
              <a:gd name="connsiteY4" fmla="*/ 0 h 2683111"/>
              <a:gd name="connsiteX0" fmla="*/ 0 w 2868266"/>
              <a:gd name="connsiteY0" fmla="*/ 41564 h 2724675"/>
              <a:gd name="connsiteX1" fmla="*/ 2203248 w 2868266"/>
              <a:gd name="connsiteY1" fmla="*/ 0 h 2724675"/>
              <a:gd name="connsiteX2" fmla="*/ 2868266 w 2868266"/>
              <a:gd name="connsiteY2" fmla="*/ 2724675 h 2724675"/>
              <a:gd name="connsiteX3" fmla="*/ 0 w 2868266"/>
              <a:gd name="connsiteY3" fmla="*/ 2724675 h 2724675"/>
              <a:gd name="connsiteX4" fmla="*/ 0 w 2868266"/>
              <a:gd name="connsiteY4" fmla="*/ 41564 h 2724675"/>
              <a:gd name="connsiteX0" fmla="*/ 0 w 3838084"/>
              <a:gd name="connsiteY0" fmla="*/ 41564 h 2724675"/>
              <a:gd name="connsiteX1" fmla="*/ 2203248 w 3838084"/>
              <a:gd name="connsiteY1" fmla="*/ 0 h 2724675"/>
              <a:gd name="connsiteX2" fmla="*/ 3838084 w 3838084"/>
              <a:gd name="connsiteY2" fmla="*/ 895875 h 2724675"/>
              <a:gd name="connsiteX3" fmla="*/ 0 w 3838084"/>
              <a:gd name="connsiteY3" fmla="*/ 2724675 h 2724675"/>
              <a:gd name="connsiteX4" fmla="*/ 0 w 3838084"/>
              <a:gd name="connsiteY4" fmla="*/ 41564 h 2724675"/>
              <a:gd name="connsiteX0" fmla="*/ 0 w 3838084"/>
              <a:gd name="connsiteY0" fmla="*/ 1399310 h 4082421"/>
              <a:gd name="connsiteX1" fmla="*/ 1662921 w 3838084"/>
              <a:gd name="connsiteY1" fmla="*/ 0 h 4082421"/>
              <a:gd name="connsiteX2" fmla="*/ 3838084 w 3838084"/>
              <a:gd name="connsiteY2" fmla="*/ 2253621 h 4082421"/>
              <a:gd name="connsiteX3" fmla="*/ 0 w 3838084"/>
              <a:gd name="connsiteY3" fmla="*/ 4082421 h 4082421"/>
              <a:gd name="connsiteX4" fmla="*/ 0 w 3838084"/>
              <a:gd name="connsiteY4" fmla="*/ 1399310 h 4082421"/>
              <a:gd name="connsiteX0" fmla="*/ 0 w 3838084"/>
              <a:gd name="connsiteY0" fmla="*/ 1399310 h 6950312"/>
              <a:gd name="connsiteX1" fmla="*/ 1662921 w 3838084"/>
              <a:gd name="connsiteY1" fmla="*/ 0 h 6950312"/>
              <a:gd name="connsiteX2" fmla="*/ 3838084 w 3838084"/>
              <a:gd name="connsiteY2" fmla="*/ 2253621 h 6950312"/>
              <a:gd name="connsiteX3" fmla="*/ 3131127 w 3838084"/>
              <a:gd name="connsiteY3" fmla="*/ 6950312 h 6950312"/>
              <a:gd name="connsiteX4" fmla="*/ 0 w 3838084"/>
              <a:gd name="connsiteY4" fmla="*/ 1399310 h 6950312"/>
              <a:gd name="connsiteX0" fmla="*/ 0 w 4406120"/>
              <a:gd name="connsiteY0" fmla="*/ 6913419 h 6950312"/>
              <a:gd name="connsiteX1" fmla="*/ 2230957 w 4406120"/>
              <a:gd name="connsiteY1" fmla="*/ 0 h 6950312"/>
              <a:gd name="connsiteX2" fmla="*/ 4406120 w 4406120"/>
              <a:gd name="connsiteY2" fmla="*/ 2253621 h 6950312"/>
              <a:gd name="connsiteX3" fmla="*/ 3699163 w 4406120"/>
              <a:gd name="connsiteY3" fmla="*/ 6950312 h 6950312"/>
              <a:gd name="connsiteX4" fmla="*/ 0 w 4406120"/>
              <a:gd name="connsiteY4" fmla="*/ 6913419 h 6950312"/>
              <a:gd name="connsiteX0" fmla="*/ 0 w 4406120"/>
              <a:gd name="connsiteY0" fmla="*/ 6871856 h 6908749"/>
              <a:gd name="connsiteX1" fmla="*/ 2258666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 name="connsiteX0" fmla="*/ 0 w 4406120"/>
              <a:gd name="connsiteY0" fmla="*/ 6854922 h 6891815"/>
              <a:gd name="connsiteX1" fmla="*/ 2140133 w 4406120"/>
              <a:gd name="connsiteY1" fmla="*/ 0 h 6891815"/>
              <a:gd name="connsiteX2" fmla="*/ 4406120 w 4406120"/>
              <a:gd name="connsiteY2" fmla="*/ 2195124 h 6891815"/>
              <a:gd name="connsiteX3" fmla="*/ 3699163 w 4406120"/>
              <a:gd name="connsiteY3" fmla="*/ 6891815 h 6891815"/>
              <a:gd name="connsiteX4" fmla="*/ 0 w 4406120"/>
              <a:gd name="connsiteY4" fmla="*/ 6854922 h 6891815"/>
              <a:gd name="connsiteX0" fmla="*/ 0 w 4406120"/>
              <a:gd name="connsiteY0" fmla="*/ 6871856 h 6908749"/>
              <a:gd name="connsiteX1" fmla="*/ 1547466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6120" h="6908749">
                <a:moveTo>
                  <a:pt x="0" y="6871856"/>
                </a:moveTo>
                <a:lnTo>
                  <a:pt x="1547466" y="0"/>
                </a:lnTo>
                <a:lnTo>
                  <a:pt x="4406120" y="2212058"/>
                </a:lnTo>
                <a:lnTo>
                  <a:pt x="3699163" y="6908749"/>
                </a:lnTo>
                <a:lnTo>
                  <a:pt x="0" y="68718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5F887B89-FD98-4647-B9E7-9B89A4401EE2}"/>
              </a:ext>
            </a:extLst>
          </p:cNvPr>
          <p:cNvGraphicFramePr>
            <a:graphicFrameLocks noGrp="1"/>
          </p:cNvGraphicFramePr>
          <p:nvPr>
            <p:extLst>
              <p:ext uri="{D42A27DB-BD31-4B8C-83A1-F6EECF244321}">
                <p14:modId xmlns:p14="http://schemas.microsoft.com/office/powerpoint/2010/main" val="805193091"/>
              </p:ext>
            </p:extLst>
          </p:nvPr>
        </p:nvGraphicFramePr>
        <p:xfrm>
          <a:off x="1065386" y="1943100"/>
          <a:ext cx="10119401" cy="3924300"/>
        </p:xfrm>
        <a:graphic>
          <a:graphicData uri="http://schemas.openxmlformats.org/drawingml/2006/table">
            <a:tbl>
              <a:tblPr>
                <a:tableStyleId>{5C22544A-7EE6-4342-B048-85BDC9FD1C3A}</a:tableStyleId>
              </a:tblPr>
              <a:tblGrid>
                <a:gridCol w="882039">
                  <a:extLst>
                    <a:ext uri="{9D8B030D-6E8A-4147-A177-3AD203B41FA5}">
                      <a16:colId xmlns:a16="http://schemas.microsoft.com/office/drawing/2014/main" val="3568290412"/>
                    </a:ext>
                  </a:extLst>
                </a:gridCol>
                <a:gridCol w="882039">
                  <a:extLst>
                    <a:ext uri="{9D8B030D-6E8A-4147-A177-3AD203B41FA5}">
                      <a16:colId xmlns:a16="http://schemas.microsoft.com/office/drawing/2014/main" val="2761364558"/>
                    </a:ext>
                  </a:extLst>
                </a:gridCol>
                <a:gridCol w="689597">
                  <a:extLst>
                    <a:ext uri="{9D8B030D-6E8A-4147-A177-3AD203B41FA5}">
                      <a16:colId xmlns:a16="http://schemas.microsoft.com/office/drawing/2014/main" val="3794284439"/>
                    </a:ext>
                  </a:extLst>
                </a:gridCol>
                <a:gridCol w="882039">
                  <a:extLst>
                    <a:ext uri="{9D8B030D-6E8A-4147-A177-3AD203B41FA5}">
                      <a16:colId xmlns:a16="http://schemas.microsoft.com/office/drawing/2014/main" val="3132980319"/>
                    </a:ext>
                  </a:extLst>
                </a:gridCol>
                <a:gridCol w="577336">
                  <a:extLst>
                    <a:ext uri="{9D8B030D-6E8A-4147-A177-3AD203B41FA5}">
                      <a16:colId xmlns:a16="http://schemas.microsoft.com/office/drawing/2014/main" val="2405373432"/>
                    </a:ext>
                  </a:extLst>
                </a:gridCol>
                <a:gridCol w="882039">
                  <a:extLst>
                    <a:ext uri="{9D8B030D-6E8A-4147-A177-3AD203B41FA5}">
                      <a16:colId xmlns:a16="http://schemas.microsoft.com/office/drawing/2014/main" val="3529297829"/>
                    </a:ext>
                  </a:extLst>
                </a:gridCol>
                <a:gridCol w="662866">
                  <a:extLst>
                    <a:ext uri="{9D8B030D-6E8A-4147-A177-3AD203B41FA5}">
                      <a16:colId xmlns:a16="http://schemas.microsoft.com/office/drawing/2014/main" val="3517095873"/>
                    </a:ext>
                  </a:extLst>
                </a:gridCol>
                <a:gridCol w="882039">
                  <a:extLst>
                    <a:ext uri="{9D8B030D-6E8A-4147-A177-3AD203B41FA5}">
                      <a16:colId xmlns:a16="http://schemas.microsoft.com/office/drawing/2014/main" val="4014066680"/>
                    </a:ext>
                  </a:extLst>
                </a:gridCol>
                <a:gridCol w="689597">
                  <a:extLst>
                    <a:ext uri="{9D8B030D-6E8A-4147-A177-3AD203B41FA5}">
                      <a16:colId xmlns:a16="http://schemas.microsoft.com/office/drawing/2014/main" val="3333939362"/>
                    </a:ext>
                  </a:extLst>
                </a:gridCol>
                <a:gridCol w="882039">
                  <a:extLst>
                    <a:ext uri="{9D8B030D-6E8A-4147-A177-3AD203B41FA5}">
                      <a16:colId xmlns:a16="http://schemas.microsoft.com/office/drawing/2014/main" val="350763911"/>
                    </a:ext>
                  </a:extLst>
                </a:gridCol>
                <a:gridCol w="662866">
                  <a:extLst>
                    <a:ext uri="{9D8B030D-6E8A-4147-A177-3AD203B41FA5}">
                      <a16:colId xmlns:a16="http://schemas.microsoft.com/office/drawing/2014/main" val="269556619"/>
                    </a:ext>
                  </a:extLst>
                </a:gridCol>
                <a:gridCol w="882039">
                  <a:extLst>
                    <a:ext uri="{9D8B030D-6E8A-4147-A177-3AD203B41FA5}">
                      <a16:colId xmlns:a16="http://schemas.microsoft.com/office/drawing/2014/main" val="3571365477"/>
                    </a:ext>
                  </a:extLst>
                </a:gridCol>
                <a:gridCol w="662866">
                  <a:extLst>
                    <a:ext uri="{9D8B030D-6E8A-4147-A177-3AD203B41FA5}">
                      <a16:colId xmlns:a16="http://schemas.microsoft.com/office/drawing/2014/main" val="1418609812"/>
                    </a:ext>
                  </a:extLst>
                </a:gridCol>
              </a:tblGrid>
              <a:tr h="504039">
                <a:tc>
                  <a:txBody>
                    <a:bodyPr/>
                    <a:lstStyle/>
                    <a:p>
                      <a:pPr algn="ctr" fontAlgn="b"/>
                      <a:r>
                        <a:rPr lang="en-US" sz="1500" b="1" i="0" u="none" strike="noStrike" dirty="0">
                          <a:solidFill>
                            <a:schemeClr val="bg1"/>
                          </a:solidFill>
                          <a:effectLst/>
                          <a:latin typeface="Arial" panose="020B0604020202020204" pitchFamily="34" charset="0"/>
                          <a:cs typeface="Arial" panose="020B0604020202020204" pitchFamily="34" charset="0"/>
                        </a:rPr>
                        <a:t>Total</a:t>
                      </a:r>
                    </a:p>
                  </a:txBody>
                  <a:tcPr marL="9525" marR="9525" marT="9525" marB="0" anchor="ctr">
                    <a:solidFill>
                      <a:schemeClr val="accent2"/>
                    </a:solidFill>
                  </a:tcPr>
                </a:tc>
                <a:tc>
                  <a:txBody>
                    <a:bodyPr/>
                    <a:lstStyle/>
                    <a:p>
                      <a:pPr algn="ctr" fontAlgn="b"/>
                      <a:r>
                        <a:rPr lang="en-US" sz="1500" b="1" i="0" u="none" strike="noStrike" dirty="0">
                          <a:effectLst/>
                          <a:latin typeface="Arial" panose="020B0604020202020204" pitchFamily="34" charset="0"/>
                          <a:cs typeface="Arial" panose="020B0604020202020204" pitchFamily="34" charset="0"/>
                        </a:rPr>
                        <a:t>0.25%</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l" fontAlgn="b"/>
                      <a:r>
                        <a:rPr lang="en-US" sz="1500" b="1" i="0" u="none" strike="noStrike">
                          <a:effectLst/>
                          <a:latin typeface="Arial" panose="020B0604020202020204" pitchFamily="34" charset="0"/>
                          <a:cs typeface="Arial" panose="020B0604020202020204" pitchFamily="34" charset="0"/>
                        </a:rPr>
                        <a:t> </a:t>
                      </a:r>
                    </a:p>
                  </a:txBody>
                  <a:tcPr marL="9525" marR="9525" marT="9525" marB="0" anchor="ctr">
                    <a:solidFill>
                      <a:schemeClr val="accent2"/>
                    </a:solidFill>
                  </a:tcPr>
                </a:tc>
                <a:tc>
                  <a:txBody>
                    <a:bodyPr/>
                    <a:lstStyle/>
                    <a:p>
                      <a:pPr algn="ctr" fontAlgn="b"/>
                      <a:r>
                        <a:rPr lang="en-US" sz="1500" b="1" i="0" u="none" strike="noStrike" dirty="0">
                          <a:effectLst/>
                          <a:latin typeface="Arial" panose="020B0604020202020204" pitchFamily="34" charset="0"/>
                          <a:cs typeface="Arial" panose="020B0604020202020204" pitchFamily="34" charset="0"/>
                        </a:rPr>
                        <a:t>0.40%</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l" fontAlgn="b"/>
                      <a:r>
                        <a:rPr lang="en-US" sz="1500" b="1" i="0" u="none" strike="noStrike">
                          <a:effectLst/>
                          <a:latin typeface="Arial" panose="020B0604020202020204" pitchFamily="34" charset="0"/>
                          <a:cs typeface="Arial" panose="020B0604020202020204" pitchFamily="34" charset="0"/>
                        </a:rPr>
                        <a:t> </a:t>
                      </a:r>
                    </a:p>
                  </a:txBody>
                  <a:tcPr marL="9525" marR="9525" marT="9525" marB="0" anchor="ctr">
                    <a:solidFill>
                      <a:schemeClr val="accent2"/>
                    </a:solidFill>
                  </a:tcPr>
                </a:tc>
                <a:tc>
                  <a:txBody>
                    <a:bodyPr/>
                    <a:lstStyle/>
                    <a:p>
                      <a:pPr algn="ctr" fontAlgn="b"/>
                      <a:r>
                        <a:rPr lang="en-US" sz="1500" b="1" i="0" u="none" strike="noStrike" dirty="0">
                          <a:effectLst/>
                          <a:latin typeface="Arial" panose="020B0604020202020204" pitchFamily="34" charset="0"/>
                          <a:cs typeface="Arial" panose="020B0604020202020204" pitchFamily="34" charset="0"/>
                        </a:rPr>
                        <a:t>0.50%</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l" fontAlgn="b"/>
                      <a:r>
                        <a:rPr lang="en-US" sz="1500" b="1" i="0" u="none" strike="noStrike">
                          <a:effectLst/>
                          <a:latin typeface="Arial" panose="020B0604020202020204" pitchFamily="34" charset="0"/>
                          <a:cs typeface="Arial" panose="020B0604020202020204" pitchFamily="34" charset="0"/>
                        </a:rPr>
                        <a:t> </a:t>
                      </a:r>
                    </a:p>
                  </a:txBody>
                  <a:tcPr marL="9525" marR="9525" marT="9525" marB="0" anchor="ctr">
                    <a:solidFill>
                      <a:schemeClr val="accent2"/>
                    </a:solidFill>
                  </a:tcPr>
                </a:tc>
                <a:tc>
                  <a:txBody>
                    <a:bodyPr/>
                    <a:lstStyle/>
                    <a:p>
                      <a:pPr algn="ctr" fontAlgn="b"/>
                      <a:r>
                        <a:rPr lang="en-US" sz="1500" b="1" i="0" u="none" strike="noStrike" dirty="0">
                          <a:effectLst/>
                          <a:latin typeface="Arial" panose="020B0604020202020204" pitchFamily="34" charset="0"/>
                          <a:cs typeface="Arial" panose="020B0604020202020204" pitchFamily="34" charset="0"/>
                        </a:rPr>
                        <a:t>0.75%</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l" fontAlgn="b"/>
                      <a:r>
                        <a:rPr lang="en-US" sz="1500" b="1" i="0" u="none" strike="noStrike">
                          <a:effectLst/>
                          <a:latin typeface="Arial" panose="020B0604020202020204" pitchFamily="34" charset="0"/>
                          <a:cs typeface="Arial" panose="020B0604020202020204" pitchFamily="34" charset="0"/>
                        </a:rPr>
                        <a:t> </a:t>
                      </a:r>
                    </a:p>
                  </a:txBody>
                  <a:tcPr marL="9525" marR="9525" marT="9525" marB="0" anchor="ctr">
                    <a:solidFill>
                      <a:schemeClr val="accent2"/>
                    </a:solidFill>
                  </a:tcPr>
                </a:tc>
                <a:tc>
                  <a:txBody>
                    <a:bodyPr/>
                    <a:lstStyle/>
                    <a:p>
                      <a:pPr algn="ctr" fontAlgn="b"/>
                      <a:r>
                        <a:rPr lang="en-US" sz="1500" b="1" i="0" u="none" strike="noStrike" dirty="0">
                          <a:effectLst/>
                          <a:latin typeface="Arial" panose="020B0604020202020204" pitchFamily="34" charset="0"/>
                          <a:cs typeface="Arial" panose="020B0604020202020204" pitchFamily="34" charset="0"/>
                        </a:rPr>
                        <a:t>1.00%</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l" fontAlgn="b"/>
                      <a:r>
                        <a:rPr lang="en-US" sz="1500" b="1" i="0" u="none" strike="noStrike">
                          <a:effectLst/>
                          <a:latin typeface="Arial" panose="020B0604020202020204" pitchFamily="34" charset="0"/>
                          <a:cs typeface="Arial" panose="020B0604020202020204" pitchFamily="34" charset="0"/>
                        </a:rPr>
                        <a:t> </a:t>
                      </a:r>
                    </a:p>
                  </a:txBody>
                  <a:tcPr marL="9525" marR="9525" marT="9525" marB="0" anchor="ctr">
                    <a:solidFill>
                      <a:schemeClr val="accent2"/>
                    </a:solidFill>
                  </a:tcPr>
                </a:tc>
                <a:tc>
                  <a:txBody>
                    <a:bodyPr/>
                    <a:lstStyle/>
                    <a:p>
                      <a:pPr algn="ctr" fontAlgn="b"/>
                      <a:r>
                        <a:rPr lang="en-US" sz="1500" b="1" i="0" u="none" strike="noStrike" dirty="0">
                          <a:effectLst/>
                          <a:latin typeface="Arial" panose="020B0604020202020204" pitchFamily="34" charset="0"/>
                          <a:cs typeface="Arial" panose="020B0604020202020204" pitchFamily="34" charset="0"/>
                        </a:rPr>
                        <a:t>2.00%</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l" fontAlgn="b"/>
                      <a:r>
                        <a:rPr lang="en-US" sz="1500" b="1" i="0" u="none" strike="noStrike" dirty="0">
                          <a:effectLst/>
                          <a:latin typeface="Arial" panose="020B0604020202020204" pitchFamily="34" charset="0"/>
                          <a:cs typeface="Arial" panose="020B0604020202020204" pitchFamily="34" charset="0"/>
                        </a:rPr>
                        <a:t> </a:t>
                      </a:r>
                    </a:p>
                  </a:txBody>
                  <a:tcPr marL="9525" marR="9525" marT="9525" marB="0" anchor="ctr">
                    <a:solidFill>
                      <a:schemeClr val="accent2"/>
                    </a:solidFill>
                  </a:tcPr>
                </a:tc>
                <a:extLst>
                  <a:ext uri="{0D108BD9-81ED-4DB2-BD59-A6C34878D82A}">
                    <a16:rowId xmlns:a16="http://schemas.microsoft.com/office/drawing/2014/main" val="1478988855"/>
                  </a:ext>
                </a:extLst>
              </a:tr>
              <a:tr h="504039">
                <a:tc>
                  <a:txBody>
                    <a:bodyPr/>
                    <a:lstStyle/>
                    <a:p>
                      <a:pPr algn="ctr" fontAlgn="b"/>
                      <a:r>
                        <a:rPr lang="en-US" sz="1500" b="1" u="none" strike="noStrike" dirty="0">
                          <a:solidFill>
                            <a:schemeClr val="bg1"/>
                          </a:solidFill>
                          <a:effectLst/>
                          <a:latin typeface="Arial" panose="020B0604020202020204" pitchFamily="34" charset="0"/>
                          <a:cs typeface="Arial" panose="020B0604020202020204" pitchFamily="34" charset="0"/>
                        </a:rPr>
                        <a:t>Gal</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oz</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B w="12700" cap="flat" cmpd="sng" algn="ctr">
                      <a:noFill/>
                      <a:prstDash val="solid"/>
                      <a:round/>
                      <a:headEnd type="none" w="med" len="med"/>
                      <a:tailEnd type="none" w="med" len="med"/>
                    </a:lnB>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B w="12700" cap="flat" cmpd="sng" algn="ctr">
                      <a:noFill/>
                      <a:prstDash val="solid"/>
                      <a:round/>
                      <a:headEnd type="none" w="med" len="med"/>
                      <a:tailEnd type="none" w="med" len="med"/>
                    </a:lnB>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B w="12700" cap="flat" cmpd="sng" algn="ctr">
                      <a:noFill/>
                      <a:prstDash val="solid"/>
                      <a:round/>
                      <a:headEnd type="none" w="med" len="med"/>
                      <a:tailEnd type="none" w="med" len="med"/>
                    </a:lnB>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B w="12700" cap="flat" cmpd="sng" algn="ctr">
                      <a:noFill/>
                      <a:prstDash val="solid"/>
                      <a:round/>
                      <a:headEnd type="none" w="med" len="med"/>
                      <a:tailEnd type="none" w="med" len="med"/>
                    </a:lnB>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B w="12700" cap="flat" cmpd="sng" algn="ctr">
                      <a:noFill/>
                      <a:prstDash val="solid"/>
                      <a:round/>
                      <a:headEnd type="none" w="med" len="med"/>
                      <a:tailEnd type="none" w="med" len="med"/>
                    </a:lnB>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B w="12700" cap="flat" cmpd="sng" algn="ctr">
                      <a:noFill/>
                      <a:prstDash val="solid"/>
                      <a:round/>
                      <a:headEnd type="none" w="med" len="med"/>
                      <a:tailEnd type="none" w="med" len="med"/>
                    </a:lnB>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B w="12700" cap="flat" cmpd="sng" algn="ctr">
                      <a:noFill/>
                      <a:prstDash val="solid"/>
                      <a:round/>
                      <a:headEnd type="none" w="med" len="med"/>
                      <a:tailEnd type="none" w="med" len="med"/>
                    </a:lnB>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B w="12700" cap="flat" cmpd="sng" algn="ctr">
                      <a:noFill/>
                      <a:prstDash val="solid"/>
                      <a:round/>
                      <a:headEnd type="none" w="med" len="med"/>
                      <a:tailEnd type="none" w="med" len="med"/>
                    </a:lnB>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B w="12700" cap="flat" cmpd="sng" algn="ctr">
                      <a:noFill/>
                      <a:prstDash val="solid"/>
                      <a:round/>
                      <a:headEnd type="none" w="med" len="med"/>
                      <a:tailEnd type="none" w="med" len="med"/>
                    </a:lnB>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B w="12700" cap="flat" cmpd="sng" algn="ctr">
                      <a:noFill/>
                      <a:prstDash val="solid"/>
                      <a:round/>
                      <a:headEnd type="none" w="med" len="med"/>
                      <a:tailEnd type="none" w="med" len="med"/>
                    </a:lnB>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B w="12700" cap="flat" cmpd="sng" algn="ctr">
                      <a:noFill/>
                      <a:prstDash val="solid"/>
                      <a:round/>
                      <a:headEnd type="none" w="med" len="med"/>
                      <a:tailEnd type="none" w="med" len="med"/>
                    </a:lnB>
                    <a:solidFill>
                      <a:schemeClr val="accent2"/>
                    </a:solidFill>
                  </a:tcPr>
                </a:tc>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gal</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B w="12700" cap="flat" cmpd="sng" algn="ctr">
                      <a:noFill/>
                      <a:prstDash val="solid"/>
                      <a:round/>
                      <a:headEnd type="none" w="med" len="med"/>
                      <a:tailEnd type="none" w="med" len="med"/>
                    </a:lnB>
                    <a:solidFill>
                      <a:schemeClr val="accent2"/>
                    </a:solidFill>
                  </a:tcPr>
                </a:tc>
                <a:extLst>
                  <a:ext uri="{0D108BD9-81ED-4DB2-BD59-A6C34878D82A}">
                    <a16:rowId xmlns:a16="http://schemas.microsoft.com/office/drawing/2014/main" val="26929890"/>
                  </a:ext>
                </a:extLst>
              </a:tr>
              <a:tr h="504039">
                <a:tc>
                  <a:txBody>
                    <a:bodyPr/>
                    <a:lstStyle/>
                    <a:p>
                      <a:pPr algn="ctr" fontAlgn="b"/>
                      <a:r>
                        <a:rPr lang="en-US" sz="1500" b="1" u="none" strike="noStrike" dirty="0">
                          <a:solidFill>
                            <a:schemeClr val="bg1"/>
                          </a:solidFill>
                          <a:effectLst/>
                          <a:latin typeface="Arial" panose="020B0604020202020204" pitchFamily="34" charset="0"/>
                          <a:cs typeface="Arial" panose="020B0604020202020204" pitchFamily="34" charset="0"/>
                        </a:rPr>
                        <a:t>5</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R w="12700" cap="flat" cmpd="sng" algn="ctr">
                      <a:noFill/>
                      <a:prstDash val="solid"/>
                      <a:round/>
                      <a:headEnd type="none" w="med" len="med"/>
                      <a:tailEnd type="none" w="med" len="med"/>
                    </a:lnR>
                    <a:solidFill>
                      <a:schemeClr val="accent2"/>
                    </a:solidFill>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1.60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u="none" strike="noStrike" dirty="0">
                          <a:ln>
                            <a:noFill/>
                          </a:ln>
                          <a:effectLst/>
                          <a:latin typeface="Arial" panose="020B0604020202020204" pitchFamily="34" charset="0"/>
                          <a:cs typeface="Arial" panose="020B0604020202020204" pitchFamily="34" charset="0"/>
                        </a:rPr>
                        <a:t> </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2.56</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u="none" strike="noStrike" dirty="0">
                          <a:ln>
                            <a:noFill/>
                          </a:ln>
                          <a:effectLst/>
                          <a:latin typeface="Arial" panose="020B0604020202020204" pitchFamily="34" charset="0"/>
                          <a:cs typeface="Arial" panose="020B0604020202020204" pitchFamily="34" charset="0"/>
                        </a:rPr>
                        <a:t> </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3.20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u="none" strike="noStrike">
                          <a:ln>
                            <a:noFill/>
                          </a:ln>
                          <a:effectLst/>
                          <a:latin typeface="Arial" panose="020B0604020202020204" pitchFamily="34" charset="0"/>
                          <a:cs typeface="Arial" panose="020B0604020202020204" pitchFamily="34" charset="0"/>
                        </a:rPr>
                        <a:t> </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4.80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u="none" strike="noStrike">
                          <a:ln>
                            <a:noFill/>
                          </a:ln>
                          <a:effectLst/>
                          <a:latin typeface="Arial" panose="020B0604020202020204" pitchFamily="34" charset="0"/>
                          <a:cs typeface="Arial" panose="020B0604020202020204" pitchFamily="34" charset="0"/>
                        </a:rPr>
                        <a:t> </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6.40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u="none" strike="noStrike">
                          <a:ln>
                            <a:noFill/>
                          </a:ln>
                          <a:effectLst/>
                          <a:latin typeface="Arial" panose="020B0604020202020204" pitchFamily="34" charset="0"/>
                          <a:cs typeface="Arial" panose="020B0604020202020204" pitchFamily="34" charset="0"/>
                        </a:rPr>
                        <a:t> </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12.80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500" u="none" strike="noStrike" dirty="0">
                          <a:ln>
                            <a:noFill/>
                          </a:ln>
                          <a:effectLst/>
                          <a:latin typeface="Arial" panose="020B0604020202020204" pitchFamily="34" charset="0"/>
                          <a:cs typeface="Arial" panose="020B0604020202020204" pitchFamily="34" charset="0"/>
                        </a:rPr>
                        <a:t> </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750095"/>
                  </a:ext>
                </a:extLst>
              </a:tr>
              <a:tr h="468035">
                <a:tc>
                  <a:txBody>
                    <a:bodyPr/>
                    <a:lstStyle/>
                    <a:p>
                      <a:pPr algn="ctr" fontAlgn="b"/>
                      <a:r>
                        <a:rPr lang="en-US" sz="1500" b="1" u="none" strike="noStrike">
                          <a:solidFill>
                            <a:schemeClr val="bg1"/>
                          </a:solidFill>
                          <a:effectLst/>
                          <a:latin typeface="Arial" panose="020B0604020202020204" pitchFamily="34" charset="0"/>
                          <a:cs typeface="Arial" panose="020B0604020202020204" pitchFamily="34" charset="0"/>
                        </a:rPr>
                        <a:t>10</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R w="12700" cap="flat" cmpd="sng" algn="ctr">
                      <a:noFill/>
                      <a:prstDash val="solid"/>
                      <a:round/>
                      <a:headEnd type="none" w="med" len="med"/>
                      <a:tailEnd type="none" w="med" len="med"/>
                    </a:lnR>
                    <a:solidFill>
                      <a:schemeClr val="accent2"/>
                    </a:solidFill>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3.20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0.02</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5.12</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0.04</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6.40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0.05</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9.60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0.07</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12.80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0.10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25.60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0.20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38569"/>
                  </a:ext>
                </a:extLst>
              </a:tr>
              <a:tr h="468035">
                <a:tc>
                  <a:txBody>
                    <a:bodyPr/>
                    <a:lstStyle/>
                    <a:p>
                      <a:pPr algn="ctr" fontAlgn="b"/>
                      <a:r>
                        <a:rPr lang="en-US" sz="1500" b="1" u="none" strike="noStrike">
                          <a:solidFill>
                            <a:schemeClr val="bg1"/>
                          </a:solidFill>
                          <a:effectLst/>
                          <a:latin typeface="Arial" panose="020B0604020202020204" pitchFamily="34" charset="0"/>
                          <a:cs typeface="Arial" panose="020B0604020202020204" pitchFamily="34" charset="0"/>
                        </a:rPr>
                        <a:t>25</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R w="12700" cap="flat" cmpd="sng" algn="ctr">
                      <a:noFill/>
                      <a:prstDash val="solid"/>
                      <a:round/>
                      <a:headEnd type="none" w="med" len="med"/>
                      <a:tailEnd type="none" w="med" len="med"/>
                    </a:lnR>
                    <a:solidFill>
                      <a:schemeClr val="accent2"/>
                    </a:solidFill>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8.00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0.06</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12.80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0.10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16.00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0.12</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24.00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0.19</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32.00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0.25</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64.00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0.50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7093998"/>
                  </a:ext>
                </a:extLst>
              </a:tr>
              <a:tr h="468035">
                <a:tc>
                  <a:txBody>
                    <a:bodyPr/>
                    <a:lstStyle/>
                    <a:p>
                      <a:pPr algn="ctr" fontAlgn="b"/>
                      <a:r>
                        <a:rPr lang="en-US" sz="1500" b="1" u="none" strike="noStrike" dirty="0">
                          <a:solidFill>
                            <a:schemeClr val="bg1"/>
                          </a:solidFill>
                          <a:effectLst/>
                          <a:latin typeface="Arial" panose="020B0604020202020204" pitchFamily="34" charset="0"/>
                          <a:cs typeface="Arial" panose="020B0604020202020204" pitchFamily="34" charset="0"/>
                        </a:rPr>
                        <a:t>50</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R w="12700" cap="flat" cmpd="sng" algn="ctr">
                      <a:noFill/>
                      <a:prstDash val="solid"/>
                      <a:round/>
                      <a:headEnd type="none" w="med" len="med"/>
                      <a:tailEnd type="none" w="med" len="med"/>
                    </a:lnR>
                    <a:solidFill>
                      <a:schemeClr val="accent2"/>
                    </a:solidFill>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16.00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0.12</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25.60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0.20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32.00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0.25</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48.00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0.37</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64.00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0.50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128.00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1.00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4761471"/>
                  </a:ext>
                </a:extLst>
              </a:tr>
              <a:tr h="504039">
                <a:tc>
                  <a:txBody>
                    <a:bodyPr/>
                    <a:lstStyle/>
                    <a:p>
                      <a:pPr algn="ctr" fontAlgn="b"/>
                      <a:r>
                        <a:rPr lang="en-US" sz="1500" b="1" u="none" strike="noStrike" dirty="0">
                          <a:solidFill>
                            <a:schemeClr val="bg1"/>
                          </a:solidFill>
                          <a:effectLst/>
                          <a:latin typeface="Arial" panose="020B0604020202020204" pitchFamily="34" charset="0"/>
                          <a:cs typeface="Arial" panose="020B0604020202020204" pitchFamily="34" charset="0"/>
                        </a:rPr>
                        <a:t>100</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R w="12700" cap="flat" cmpd="sng" algn="ctr">
                      <a:noFill/>
                      <a:prstDash val="solid"/>
                      <a:round/>
                      <a:headEnd type="none" w="med" len="med"/>
                      <a:tailEnd type="none" w="med" len="med"/>
                    </a:lnR>
                    <a:solidFill>
                      <a:schemeClr val="accent2"/>
                    </a:solidFill>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32.00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0.25</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51.20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0.40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64.00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0.50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96.00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0.75</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128.00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1.00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256.00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2.00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5791114"/>
                  </a:ext>
                </a:extLst>
              </a:tr>
              <a:tr h="504039">
                <a:tc>
                  <a:txBody>
                    <a:bodyPr/>
                    <a:lstStyle/>
                    <a:p>
                      <a:pPr algn="ctr" fontAlgn="b"/>
                      <a:r>
                        <a:rPr lang="en-US" sz="1500" b="1" u="none" strike="noStrike" dirty="0">
                          <a:solidFill>
                            <a:srgbClr val="C00000"/>
                          </a:solidFill>
                          <a:effectLst/>
                          <a:latin typeface="Arial" panose="020B0604020202020204" pitchFamily="34" charset="0"/>
                          <a:cs typeface="Arial" panose="020B0604020202020204" pitchFamily="34" charset="0"/>
                        </a:rPr>
                        <a:t>40.00</a:t>
                      </a:r>
                      <a:endParaRPr lang="en-US" sz="1500" b="1" i="0" u="none" strike="noStrike" dirty="0">
                        <a:solidFill>
                          <a:srgbClr val="C00000"/>
                        </a:solidFill>
                        <a:effectLst/>
                        <a:latin typeface="Arial" panose="020B0604020202020204" pitchFamily="34" charset="0"/>
                        <a:cs typeface="Arial" panose="020B0604020202020204" pitchFamily="34" charset="0"/>
                      </a:endParaRPr>
                    </a:p>
                  </a:txBody>
                  <a:tcPr marL="9525" marR="9525" marT="9525" marB="0" anchor="b">
                    <a:lnR w="12700" cap="flat" cmpd="sng" algn="ctr">
                      <a:noFill/>
                      <a:prstDash val="solid"/>
                      <a:round/>
                      <a:headEnd type="none" w="med" len="med"/>
                      <a:tailEnd type="none" w="med" len="med"/>
                    </a:lnR>
                    <a:solidFill>
                      <a:srgbClr val="FFFF00"/>
                    </a:solidFill>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12.80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0.10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20.48</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0.16</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25.60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0.20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38.40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a:ln>
                            <a:noFill/>
                          </a:ln>
                          <a:effectLst/>
                          <a:latin typeface="Arial" panose="020B0604020202020204" pitchFamily="34" charset="0"/>
                          <a:cs typeface="Arial" panose="020B0604020202020204" pitchFamily="34" charset="0"/>
                        </a:rPr>
                        <a:t>0.30</a:t>
                      </a:r>
                      <a:endParaRPr lang="en-US" sz="1500" b="0" i="0" u="none" strike="noStrike">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51.20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0.40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102.40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500" u="none" strike="noStrike" dirty="0">
                          <a:ln>
                            <a:noFill/>
                          </a:ln>
                          <a:effectLst/>
                          <a:latin typeface="Arial" panose="020B0604020202020204" pitchFamily="34" charset="0"/>
                          <a:cs typeface="Arial" panose="020B0604020202020204" pitchFamily="34" charset="0"/>
                        </a:rPr>
                        <a:t>0.80</a:t>
                      </a:r>
                      <a:endParaRPr lang="en-US" sz="1500" b="0" i="0" u="none" strike="noStrike" dirty="0">
                        <a:ln>
                          <a:noFill/>
                        </a:ln>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5272026"/>
                  </a:ext>
                </a:extLst>
              </a:tr>
            </a:tbl>
          </a:graphicData>
        </a:graphic>
      </p:graphicFrame>
      <p:sp>
        <p:nvSpPr>
          <p:cNvPr id="16" name="TextBox 15">
            <a:extLst>
              <a:ext uri="{FF2B5EF4-FFF2-40B4-BE49-F238E27FC236}">
                <a16:creationId xmlns:a16="http://schemas.microsoft.com/office/drawing/2014/main" id="{555962A1-79F7-204B-8DF8-078DE74E1180}"/>
              </a:ext>
            </a:extLst>
          </p:cNvPr>
          <p:cNvSpPr txBox="1"/>
          <p:nvPr/>
        </p:nvSpPr>
        <p:spPr>
          <a:xfrm>
            <a:off x="990032" y="1397053"/>
            <a:ext cx="9939726" cy="369332"/>
          </a:xfrm>
          <a:prstGeom prst="rect">
            <a:avLst/>
          </a:prstGeom>
          <a:noFill/>
        </p:spPr>
        <p:txBody>
          <a:bodyPr wrap="square" rtlCol="0">
            <a:spAutoFit/>
          </a:bodyPr>
          <a:lstStyle/>
          <a:p>
            <a:r>
              <a:rPr lang="en-US" dirty="0">
                <a:solidFill>
                  <a:schemeClr val="bg2">
                    <a:lumMod val="50000"/>
                  </a:schemeClr>
                </a:solidFill>
              </a:rPr>
              <a:t>Recommended Number of Ounces Based on gallons per acre</a:t>
            </a:r>
          </a:p>
        </p:txBody>
      </p:sp>
      <p:sp>
        <p:nvSpPr>
          <p:cNvPr id="17" name="TextBox 16">
            <a:extLst>
              <a:ext uri="{FF2B5EF4-FFF2-40B4-BE49-F238E27FC236}">
                <a16:creationId xmlns:a16="http://schemas.microsoft.com/office/drawing/2014/main" id="{382D4EDA-E448-9E43-9E13-5B66F621B888}"/>
              </a:ext>
            </a:extLst>
          </p:cNvPr>
          <p:cNvSpPr txBox="1"/>
          <p:nvPr/>
        </p:nvSpPr>
        <p:spPr>
          <a:xfrm>
            <a:off x="371443" y="5938090"/>
            <a:ext cx="9939726" cy="246221"/>
          </a:xfrm>
          <a:prstGeom prst="rect">
            <a:avLst/>
          </a:prstGeom>
          <a:noFill/>
        </p:spPr>
        <p:txBody>
          <a:bodyPr wrap="square" rtlCol="0">
            <a:spAutoFit/>
          </a:bodyPr>
          <a:lstStyle/>
          <a:p>
            <a:r>
              <a:rPr lang="en-US" sz="1000" dirty="0">
                <a:solidFill>
                  <a:srgbClr val="C00000"/>
                </a:solidFill>
              </a:rPr>
              <a:t>Example of dilution rate per 40 gallons</a:t>
            </a:r>
          </a:p>
        </p:txBody>
      </p:sp>
    </p:spTree>
    <p:extLst>
      <p:ext uri="{BB962C8B-B14F-4D97-AF65-F5344CB8AC3E}">
        <p14:creationId xmlns:p14="http://schemas.microsoft.com/office/powerpoint/2010/main" val="3643416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7" name="Rectangle 6">
            <a:extLst>
              <a:ext uri="{FF2B5EF4-FFF2-40B4-BE49-F238E27FC236}">
                <a16:creationId xmlns:a16="http://schemas.microsoft.com/office/drawing/2014/main" id="{B039F9F9-8C99-9043-AE76-DEB4CE3B34A3}"/>
              </a:ext>
            </a:extLst>
          </p:cNvPr>
          <p:cNvSpPr/>
          <p:nvPr/>
        </p:nvSpPr>
        <p:spPr>
          <a:xfrm>
            <a:off x="966765" y="279295"/>
            <a:ext cx="8288032" cy="1096316"/>
          </a:xfrm>
          <a:prstGeom prst="rect">
            <a:avLst/>
          </a:prstGeom>
        </p:spPr>
        <p:txBody>
          <a:bodyPr vert="horz" lIns="91440" tIns="45720" rIns="91440" bIns="45720" rtlCol="0" anchor="b">
            <a:normAutofit/>
          </a:bodyPr>
          <a:lstStyle/>
          <a:p>
            <a:pPr>
              <a:spcBef>
                <a:spcPct val="0"/>
              </a:spcBef>
              <a:spcAft>
                <a:spcPts val="600"/>
              </a:spcAft>
            </a:pPr>
            <a:r>
              <a:rPr lang="en-US" sz="3900" kern="1200" dirty="0">
                <a:solidFill>
                  <a:schemeClr val="accent1"/>
                </a:solidFill>
                <a:latin typeface="+mj-lt"/>
                <a:ea typeface="+mj-ea"/>
                <a:cs typeface="+mj-cs"/>
              </a:rPr>
              <a:t>EF400 &amp; </a:t>
            </a:r>
            <a:r>
              <a:rPr lang="en-US" sz="3900" kern="1200" dirty="0" err="1">
                <a:solidFill>
                  <a:schemeClr val="accent1"/>
                </a:solidFill>
                <a:latin typeface="+mj-lt"/>
                <a:ea typeface="+mj-ea"/>
                <a:cs typeface="+mj-cs"/>
              </a:rPr>
              <a:t>BacStop</a:t>
            </a:r>
            <a:r>
              <a:rPr lang="en-US" sz="4800" kern="1200" dirty="0">
                <a:solidFill>
                  <a:schemeClr val="accent1"/>
                </a:solidFill>
                <a:latin typeface="+mj-lt"/>
                <a:ea typeface="+mj-ea"/>
                <a:cs typeface="+mj-cs"/>
              </a:rPr>
              <a:t> </a:t>
            </a:r>
            <a:r>
              <a:rPr lang="en-US" sz="2400" kern="1200" dirty="0">
                <a:solidFill>
                  <a:schemeClr val="accent1"/>
                </a:solidFill>
                <a:latin typeface="+mj-lt"/>
                <a:ea typeface="+mj-ea"/>
                <a:cs typeface="+mj-cs"/>
              </a:rPr>
              <a:t>Tank Mix</a:t>
            </a:r>
          </a:p>
        </p:txBody>
      </p:sp>
      <p:sp>
        <p:nvSpPr>
          <p:cNvPr id="21" name="Rectangle 2">
            <a:extLst>
              <a:ext uri="{FF2B5EF4-FFF2-40B4-BE49-F238E27FC236}">
                <a16:creationId xmlns:a16="http://schemas.microsoft.com/office/drawing/2014/main" id="{CF0123A9-FEC3-664A-9A55-37113A3EA43A}"/>
              </a:ext>
            </a:extLst>
          </p:cNvPr>
          <p:cNvSpPr/>
          <p:nvPr/>
        </p:nvSpPr>
        <p:spPr>
          <a:xfrm>
            <a:off x="7776639" y="-15423"/>
            <a:ext cx="4406120" cy="6908749"/>
          </a:xfrm>
          <a:custGeom>
            <a:avLst/>
            <a:gdLst>
              <a:gd name="connsiteX0" fmla="*/ 0 w 2868266"/>
              <a:gd name="connsiteY0" fmla="*/ 0 h 2683111"/>
              <a:gd name="connsiteX1" fmla="*/ 2868266 w 2868266"/>
              <a:gd name="connsiteY1" fmla="*/ 0 h 2683111"/>
              <a:gd name="connsiteX2" fmla="*/ 2868266 w 2868266"/>
              <a:gd name="connsiteY2" fmla="*/ 2683111 h 2683111"/>
              <a:gd name="connsiteX3" fmla="*/ 0 w 2868266"/>
              <a:gd name="connsiteY3" fmla="*/ 2683111 h 2683111"/>
              <a:gd name="connsiteX4" fmla="*/ 0 w 2868266"/>
              <a:gd name="connsiteY4" fmla="*/ 0 h 2683111"/>
              <a:gd name="connsiteX0" fmla="*/ 0 w 2868266"/>
              <a:gd name="connsiteY0" fmla="*/ 41564 h 2724675"/>
              <a:gd name="connsiteX1" fmla="*/ 2203248 w 2868266"/>
              <a:gd name="connsiteY1" fmla="*/ 0 h 2724675"/>
              <a:gd name="connsiteX2" fmla="*/ 2868266 w 2868266"/>
              <a:gd name="connsiteY2" fmla="*/ 2724675 h 2724675"/>
              <a:gd name="connsiteX3" fmla="*/ 0 w 2868266"/>
              <a:gd name="connsiteY3" fmla="*/ 2724675 h 2724675"/>
              <a:gd name="connsiteX4" fmla="*/ 0 w 2868266"/>
              <a:gd name="connsiteY4" fmla="*/ 41564 h 2724675"/>
              <a:gd name="connsiteX0" fmla="*/ 0 w 3838084"/>
              <a:gd name="connsiteY0" fmla="*/ 41564 h 2724675"/>
              <a:gd name="connsiteX1" fmla="*/ 2203248 w 3838084"/>
              <a:gd name="connsiteY1" fmla="*/ 0 h 2724675"/>
              <a:gd name="connsiteX2" fmla="*/ 3838084 w 3838084"/>
              <a:gd name="connsiteY2" fmla="*/ 895875 h 2724675"/>
              <a:gd name="connsiteX3" fmla="*/ 0 w 3838084"/>
              <a:gd name="connsiteY3" fmla="*/ 2724675 h 2724675"/>
              <a:gd name="connsiteX4" fmla="*/ 0 w 3838084"/>
              <a:gd name="connsiteY4" fmla="*/ 41564 h 2724675"/>
              <a:gd name="connsiteX0" fmla="*/ 0 w 3838084"/>
              <a:gd name="connsiteY0" fmla="*/ 1399310 h 4082421"/>
              <a:gd name="connsiteX1" fmla="*/ 1662921 w 3838084"/>
              <a:gd name="connsiteY1" fmla="*/ 0 h 4082421"/>
              <a:gd name="connsiteX2" fmla="*/ 3838084 w 3838084"/>
              <a:gd name="connsiteY2" fmla="*/ 2253621 h 4082421"/>
              <a:gd name="connsiteX3" fmla="*/ 0 w 3838084"/>
              <a:gd name="connsiteY3" fmla="*/ 4082421 h 4082421"/>
              <a:gd name="connsiteX4" fmla="*/ 0 w 3838084"/>
              <a:gd name="connsiteY4" fmla="*/ 1399310 h 4082421"/>
              <a:gd name="connsiteX0" fmla="*/ 0 w 3838084"/>
              <a:gd name="connsiteY0" fmla="*/ 1399310 h 6950312"/>
              <a:gd name="connsiteX1" fmla="*/ 1662921 w 3838084"/>
              <a:gd name="connsiteY1" fmla="*/ 0 h 6950312"/>
              <a:gd name="connsiteX2" fmla="*/ 3838084 w 3838084"/>
              <a:gd name="connsiteY2" fmla="*/ 2253621 h 6950312"/>
              <a:gd name="connsiteX3" fmla="*/ 3131127 w 3838084"/>
              <a:gd name="connsiteY3" fmla="*/ 6950312 h 6950312"/>
              <a:gd name="connsiteX4" fmla="*/ 0 w 3838084"/>
              <a:gd name="connsiteY4" fmla="*/ 1399310 h 6950312"/>
              <a:gd name="connsiteX0" fmla="*/ 0 w 4406120"/>
              <a:gd name="connsiteY0" fmla="*/ 6913419 h 6950312"/>
              <a:gd name="connsiteX1" fmla="*/ 2230957 w 4406120"/>
              <a:gd name="connsiteY1" fmla="*/ 0 h 6950312"/>
              <a:gd name="connsiteX2" fmla="*/ 4406120 w 4406120"/>
              <a:gd name="connsiteY2" fmla="*/ 2253621 h 6950312"/>
              <a:gd name="connsiteX3" fmla="*/ 3699163 w 4406120"/>
              <a:gd name="connsiteY3" fmla="*/ 6950312 h 6950312"/>
              <a:gd name="connsiteX4" fmla="*/ 0 w 4406120"/>
              <a:gd name="connsiteY4" fmla="*/ 6913419 h 6950312"/>
              <a:gd name="connsiteX0" fmla="*/ 0 w 4406120"/>
              <a:gd name="connsiteY0" fmla="*/ 6871856 h 6908749"/>
              <a:gd name="connsiteX1" fmla="*/ 2258666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 name="connsiteX0" fmla="*/ 0 w 4406120"/>
              <a:gd name="connsiteY0" fmla="*/ 6854922 h 6891815"/>
              <a:gd name="connsiteX1" fmla="*/ 2140133 w 4406120"/>
              <a:gd name="connsiteY1" fmla="*/ 0 h 6891815"/>
              <a:gd name="connsiteX2" fmla="*/ 4406120 w 4406120"/>
              <a:gd name="connsiteY2" fmla="*/ 2195124 h 6891815"/>
              <a:gd name="connsiteX3" fmla="*/ 3699163 w 4406120"/>
              <a:gd name="connsiteY3" fmla="*/ 6891815 h 6891815"/>
              <a:gd name="connsiteX4" fmla="*/ 0 w 4406120"/>
              <a:gd name="connsiteY4" fmla="*/ 6854922 h 6891815"/>
              <a:gd name="connsiteX0" fmla="*/ 0 w 4406120"/>
              <a:gd name="connsiteY0" fmla="*/ 6871856 h 6908749"/>
              <a:gd name="connsiteX1" fmla="*/ 1547466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6120" h="6908749">
                <a:moveTo>
                  <a:pt x="0" y="6871856"/>
                </a:moveTo>
                <a:lnTo>
                  <a:pt x="1547466" y="0"/>
                </a:lnTo>
                <a:lnTo>
                  <a:pt x="4406120" y="2212058"/>
                </a:lnTo>
                <a:lnTo>
                  <a:pt x="3699163" y="6908749"/>
                </a:lnTo>
                <a:lnTo>
                  <a:pt x="0" y="68718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E39C27E0-3C92-304C-874C-8C8AE667319E}"/>
              </a:ext>
            </a:extLst>
          </p:cNvPr>
          <p:cNvGraphicFramePr>
            <a:graphicFrameLocks noGrp="1"/>
          </p:cNvGraphicFramePr>
          <p:nvPr>
            <p:extLst>
              <p:ext uri="{D42A27DB-BD31-4B8C-83A1-F6EECF244321}">
                <p14:modId xmlns:p14="http://schemas.microsoft.com/office/powerpoint/2010/main" val="272618907"/>
              </p:ext>
            </p:extLst>
          </p:nvPr>
        </p:nvGraphicFramePr>
        <p:xfrm>
          <a:off x="1091740" y="1917478"/>
          <a:ext cx="10263836" cy="3949921"/>
        </p:xfrm>
        <a:graphic>
          <a:graphicData uri="http://schemas.openxmlformats.org/drawingml/2006/table">
            <a:tbl>
              <a:tblPr>
                <a:tableStyleId>{5C22544A-7EE6-4342-B048-85BDC9FD1C3A}</a:tableStyleId>
              </a:tblPr>
              <a:tblGrid>
                <a:gridCol w="894629">
                  <a:extLst>
                    <a:ext uri="{9D8B030D-6E8A-4147-A177-3AD203B41FA5}">
                      <a16:colId xmlns:a16="http://schemas.microsoft.com/office/drawing/2014/main" val="444564064"/>
                    </a:ext>
                  </a:extLst>
                </a:gridCol>
                <a:gridCol w="894629">
                  <a:extLst>
                    <a:ext uri="{9D8B030D-6E8A-4147-A177-3AD203B41FA5}">
                      <a16:colId xmlns:a16="http://schemas.microsoft.com/office/drawing/2014/main" val="3932961237"/>
                    </a:ext>
                  </a:extLst>
                </a:gridCol>
                <a:gridCol w="699438">
                  <a:extLst>
                    <a:ext uri="{9D8B030D-6E8A-4147-A177-3AD203B41FA5}">
                      <a16:colId xmlns:a16="http://schemas.microsoft.com/office/drawing/2014/main" val="3656990815"/>
                    </a:ext>
                  </a:extLst>
                </a:gridCol>
                <a:gridCol w="894629">
                  <a:extLst>
                    <a:ext uri="{9D8B030D-6E8A-4147-A177-3AD203B41FA5}">
                      <a16:colId xmlns:a16="http://schemas.microsoft.com/office/drawing/2014/main" val="3800480204"/>
                    </a:ext>
                  </a:extLst>
                </a:gridCol>
                <a:gridCol w="585576">
                  <a:extLst>
                    <a:ext uri="{9D8B030D-6E8A-4147-A177-3AD203B41FA5}">
                      <a16:colId xmlns:a16="http://schemas.microsoft.com/office/drawing/2014/main" val="248166239"/>
                    </a:ext>
                  </a:extLst>
                </a:gridCol>
                <a:gridCol w="894629">
                  <a:extLst>
                    <a:ext uri="{9D8B030D-6E8A-4147-A177-3AD203B41FA5}">
                      <a16:colId xmlns:a16="http://schemas.microsoft.com/office/drawing/2014/main" val="676546668"/>
                    </a:ext>
                  </a:extLst>
                </a:gridCol>
                <a:gridCol w="672327">
                  <a:extLst>
                    <a:ext uri="{9D8B030D-6E8A-4147-A177-3AD203B41FA5}">
                      <a16:colId xmlns:a16="http://schemas.microsoft.com/office/drawing/2014/main" val="3994534403"/>
                    </a:ext>
                  </a:extLst>
                </a:gridCol>
                <a:gridCol w="894629">
                  <a:extLst>
                    <a:ext uri="{9D8B030D-6E8A-4147-A177-3AD203B41FA5}">
                      <a16:colId xmlns:a16="http://schemas.microsoft.com/office/drawing/2014/main" val="866900941"/>
                    </a:ext>
                  </a:extLst>
                </a:gridCol>
                <a:gridCol w="699438">
                  <a:extLst>
                    <a:ext uri="{9D8B030D-6E8A-4147-A177-3AD203B41FA5}">
                      <a16:colId xmlns:a16="http://schemas.microsoft.com/office/drawing/2014/main" val="53783154"/>
                    </a:ext>
                  </a:extLst>
                </a:gridCol>
                <a:gridCol w="894629">
                  <a:extLst>
                    <a:ext uri="{9D8B030D-6E8A-4147-A177-3AD203B41FA5}">
                      <a16:colId xmlns:a16="http://schemas.microsoft.com/office/drawing/2014/main" val="695757298"/>
                    </a:ext>
                  </a:extLst>
                </a:gridCol>
                <a:gridCol w="672327">
                  <a:extLst>
                    <a:ext uri="{9D8B030D-6E8A-4147-A177-3AD203B41FA5}">
                      <a16:colId xmlns:a16="http://schemas.microsoft.com/office/drawing/2014/main" val="582361649"/>
                    </a:ext>
                  </a:extLst>
                </a:gridCol>
                <a:gridCol w="894629">
                  <a:extLst>
                    <a:ext uri="{9D8B030D-6E8A-4147-A177-3AD203B41FA5}">
                      <a16:colId xmlns:a16="http://schemas.microsoft.com/office/drawing/2014/main" val="551095515"/>
                    </a:ext>
                  </a:extLst>
                </a:gridCol>
                <a:gridCol w="672327">
                  <a:extLst>
                    <a:ext uri="{9D8B030D-6E8A-4147-A177-3AD203B41FA5}">
                      <a16:colId xmlns:a16="http://schemas.microsoft.com/office/drawing/2014/main" val="4149359166"/>
                    </a:ext>
                  </a:extLst>
                </a:gridCol>
              </a:tblGrid>
              <a:tr h="507329">
                <a:tc>
                  <a:txBody>
                    <a:bodyPr/>
                    <a:lstStyle/>
                    <a:p>
                      <a:pPr algn="ctr" fontAlgn="b"/>
                      <a:r>
                        <a:rPr lang="en-US" sz="1500" b="1" u="none" strike="noStrike">
                          <a:solidFill>
                            <a:schemeClr val="bg1"/>
                          </a:solidFill>
                          <a:effectLst/>
                          <a:latin typeface="Arial" panose="020B0604020202020204" pitchFamily="34" charset="0"/>
                          <a:cs typeface="Arial" panose="020B0604020202020204" pitchFamily="34" charset="0"/>
                        </a:rPr>
                        <a:t>Total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b="1" u="none" strike="noStrike" dirty="0">
                          <a:effectLst/>
                          <a:latin typeface="Arial" panose="020B0604020202020204" pitchFamily="34" charset="0"/>
                          <a:cs typeface="Arial" panose="020B0604020202020204" pitchFamily="34" charset="0"/>
                        </a:rPr>
                        <a:t>0.25%</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l" fontAlgn="b"/>
                      <a:r>
                        <a:rPr lang="en-US" sz="1500" b="1" u="none" strike="noStrike">
                          <a:effectLst/>
                          <a:latin typeface="Arial" panose="020B0604020202020204" pitchFamily="34" charset="0"/>
                          <a:cs typeface="Arial" panose="020B0604020202020204" pitchFamily="34" charset="0"/>
                        </a:rPr>
                        <a:t> </a:t>
                      </a:r>
                      <a:endParaRPr lang="en-US" sz="1500" b="1" i="0" u="none" strike="noStrike">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b="1" u="none" strike="noStrike" dirty="0">
                          <a:effectLst/>
                          <a:latin typeface="Arial" panose="020B0604020202020204" pitchFamily="34" charset="0"/>
                          <a:cs typeface="Arial" panose="020B0604020202020204" pitchFamily="34" charset="0"/>
                        </a:rPr>
                        <a:t>0.40%</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l" fontAlgn="b"/>
                      <a:r>
                        <a:rPr lang="en-US" sz="1500" b="1" u="none" strike="noStrike">
                          <a:effectLst/>
                          <a:latin typeface="Arial" panose="020B0604020202020204" pitchFamily="34" charset="0"/>
                          <a:cs typeface="Arial" panose="020B0604020202020204" pitchFamily="34" charset="0"/>
                        </a:rPr>
                        <a:t> </a:t>
                      </a:r>
                      <a:endParaRPr lang="en-US" sz="1500" b="1" i="0" u="none" strike="noStrike">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b="1" u="none" strike="noStrike" dirty="0">
                          <a:effectLst/>
                          <a:latin typeface="Arial" panose="020B0604020202020204" pitchFamily="34" charset="0"/>
                          <a:cs typeface="Arial" panose="020B0604020202020204" pitchFamily="34" charset="0"/>
                        </a:rPr>
                        <a:t>0.50%</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l" fontAlgn="b"/>
                      <a:r>
                        <a:rPr lang="en-US" sz="1500" b="1" u="none" strike="noStrike">
                          <a:effectLst/>
                          <a:latin typeface="Arial" panose="020B0604020202020204" pitchFamily="34" charset="0"/>
                          <a:cs typeface="Arial" panose="020B0604020202020204" pitchFamily="34" charset="0"/>
                        </a:rPr>
                        <a:t> </a:t>
                      </a:r>
                      <a:endParaRPr lang="en-US" sz="1500" b="1" i="0" u="none" strike="noStrike">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b="1" u="none" strike="noStrike" dirty="0">
                          <a:effectLst/>
                          <a:latin typeface="Arial" panose="020B0604020202020204" pitchFamily="34" charset="0"/>
                          <a:cs typeface="Arial" panose="020B0604020202020204" pitchFamily="34" charset="0"/>
                        </a:rPr>
                        <a:t>0.75%</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l" fontAlgn="b"/>
                      <a:r>
                        <a:rPr lang="en-US" sz="1500" b="1" u="none" strike="noStrike">
                          <a:effectLst/>
                          <a:latin typeface="Arial" panose="020B0604020202020204" pitchFamily="34" charset="0"/>
                          <a:cs typeface="Arial" panose="020B0604020202020204" pitchFamily="34" charset="0"/>
                        </a:rPr>
                        <a:t> </a:t>
                      </a:r>
                      <a:endParaRPr lang="en-US" sz="1500" b="1" i="0" u="none" strike="noStrike">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b="1" u="none" strike="noStrike" dirty="0">
                          <a:effectLst/>
                          <a:latin typeface="Arial" panose="020B0604020202020204" pitchFamily="34" charset="0"/>
                          <a:cs typeface="Arial" panose="020B0604020202020204" pitchFamily="34" charset="0"/>
                        </a:rPr>
                        <a:t>1.00%</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l" fontAlgn="b"/>
                      <a:r>
                        <a:rPr lang="en-US" sz="1500" b="1" u="none" strike="noStrike">
                          <a:effectLst/>
                          <a:latin typeface="Arial" panose="020B0604020202020204" pitchFamily="34" charset="0"/>
                          <a:cs typeface="Arial" panose="020B0604020202020204" pitchFamily="34" charset="0"/>
                        </a:rPr>
                        <a:t> </a:t>
                      </a:r>
                      <a:endParaRPr lang="en-US" sz="1500" b="1" i="0" u="none" strike="noStrike">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b="1" u="none" strike="noStrike" dirty="0">
                          <a:effectLst/>
                          <a:latin typeface="Arial" panose="020B0604020202020204" pitchFamily="34" charset="0"/>
                          <a:cs typeface="Arial" panose="020B0604020202020204" pitchFamily="34" charset="0"/>
                        </a:rPr>
                        <a:t>2.00%</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l" fontAlgn="b"/>
                      <a:r>
                        <a:rPr lang="en-US" sz="1500" b="1" u="none" strike="noStrike" dirty="0">
                          <a:effectLst/>
                          <a:latin typeface="Arial" panose="020B0604020202020204" pitchFamily="34" charset="0"/>
                          <a:cs typeface="Arial" panose="020B0604020202020204" pitchFamily="34" charset="0"/>
                        </a:rPr>
                        <a:t> </a:t>
                      </a:r>
                      <a:endParaRPr lang="en-US" sz="1500" b="1" i="0" u="none" strike="noStrike" dirty="0">
                        <a:effectLst/>
                        <a:latin typeface="Arial" panose="020B0604020202020204" pitchFamily="34" charset="0"/>
                        <a:cs typeface="Arial" panose="020B0604020202020204" pitchFamily="34" charset="0"/>
                      </a:endParaRPr>
                    </a:p>
                  </a:txBody>
                  <a:tcPr marL="9525" marR="9525" marT="9525" marB="0" anchor="ctr">
                    <a:solidFill>
                      <a:schemeClr val="accent2"/>
                    </a:solidFill>
                  </a:tcPr>
                </a:tc>
                <a:extLst>
                  <a:ext uri="{0D108BD9-81ED-4DB2-BD59-A6C34878D82A}">
                    <a16:rowId xmlns:a16="http://schemas.microsoft.com/office/drawing/2014/main" val="3071341617"/>
                  </a:ext>
                </a:extLst>
              </a:tr>
              <a:tr h="507329">
                <a:tc>
                  <a:txBody>
                    <a:bodyPr/>
                    <a:lstStyle/>
                    <a:p>
                      <a:pPr algn="ctr" fontAlgn="b"/>
                      <a:r>
                        <a:rPr lang="en-US" sz="1500" b="1"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gal</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gal</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extLst>
                  <a:ext uri="{0D108BD9-81ED-4DB2-BD59-A6C34878D82A}">
                    <a16:rowId xmlns:a16="http://schemas.microsoft.com/office/drawing/2014/main" val="2774272270"/>
                  </a:ext>
                </a:extLst>
              </a:tr>
              <a:tr h="507329">
                <a:tc>
                  <a:txBody>
                    <a:bodyPr/>
                    <a:lstStyle/>
                    <a:p>
                      <a:pPr algn="ctr" fontAlgn="b"/>
                      <a:r>
                        <a:rPr lang="en-US" sz="1500" b="1" u="none" strike="noStrike">
                          <a:solidFill>
                            <a:schemeClr val="bg1"/>
                          </a:solidFill>
                          <a:effectLst/>
                          <a:latin typeface="Arial" panose="020B0604020202020204" pitchFamily="34" charset="0"/>
                          <a:cs typeface="Arial" panose="020B0604020202020204" pitchFamily="34" charset="0"/>
                        </a:rPr>
                        <a:t>5</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solidFill>
                      <a:schemeClr val="accent2"/>
                    </a:solidFill>
                  </a:tcPr>
                </a:tc>
                <a:tc>
                  <a:txBody>
                    <a:bodyPr/>
                    <a:lstStyle/>
                    <a:p>
                      <a:pPr algn="r" fontAlgn="b"/>
                      <a:r>
                        <a:rPr lang="en-US" sz="1500" u="none" strike="noStrike">
                          <a:effectLst/>
                          <a:latin typeface="Arial" panose="020B0604020202020204" pitchFamily="34" charset="0"/>
                          <a:cs typeface="Arial" panose="020B0604020202020204" pitchFamily="34" charset="0"/>
                        </a:rPr>
                        <a:t>1.60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2.56</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3.20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4.80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6.40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12.80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249404705"/>
                  </a:ext>
                </a:extLst>
              </a:tr>
              <a:tr h="471092">
                <a:tc>
                  <a:txBody>
                    <a:bodyPr/>
                    <a:lstStyle/>
                    <a:p>
                      <a:pPr algn="ctr" fontAlgn="b"/>
                      <a:r>
                        <a:rPr lang="en-US" sz="1500" b="1" u="none" strike="noStrike">
                          <a:solidFill>
                            <a:schemeClr val="bg1"/>
                          </a:solidFill>
                          <a:effectLst/>
                          <a:latin typeface="Arial" panose="020B0604020202020204" pitchFamily="34" charset="0"/>
                          <a:cs typeface="Arial" panose="020B0604020202020204" pitchFamily="34" charset="0"/>
                        </a:rPr>
                        <a:t>10</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solidFill>
                      <a:schemeClr val="accent2"/>
                    </a:solidFill>
                  </a:tcPr>
                </a:tc>
                <a:tc>
                  <a:txBody>
                    <a:bodyPr/>
                    <a:lstStyle/>
                    <a:p>
                      <a:pPr algn="r" fontAlgn="b"/>
                      <a:r>
                        <a:rPr lang="en-US" sz="1500" u="none" strike="noStrike">
                          <a:effectLst/>
                          <a:latin typeface="Arial" panose="020B0604020202020204" pitchFamily="34" charset="0"/>
                          <a:cs typeface="Arial" panose="020B0604020202020204" pitchFamily="34" charset="0"/>
                        </a:rPr>
                        <a:t>3.20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0.02</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5.12</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0.04</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6.40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0.05</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9.60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0.07</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12.80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0.10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25.60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0.20</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367013128"/>
                  </a:ext>
                </a:extLst>
              </a:tr>
              <a:tr h="471092">
                <a:tc>
                  <a:txBody>
                    <a:bodyPr/>
                    <a:lstStyle/>
                    <a:p>
                      <a:pPr algn="ctr" fontAlgn="b"/>
                      <a:r>
                        <a:rPr lang="en-US" sz="1500" b="1" u="none" strike="noStrike">
                          <a:solidFill>
                            <a:schemeClr val="bg1"/>
                          </a:solidFill>
                          <a:effectLst/>
                          <a:latin typeface="Arial" panose="020B0604020202020204" pitchFamily="34" charset="0"/>
                          <a:cs typeface="Arial" panose="020B0604020202020204" pitchFamily="34" charset="0"/>
                        </a:rPr>
                        <a:t>25</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solidFill>
                      <a:schemeClr val="accent2"/>
                    </a:solidFill>
                  </a:tcPr>
                </a:tc>
                <a:tc>
                  <a:txBody>
                    <a:bodyPr/>
                    <a:lstStyle/>
                    <a:p>
                      <a:pPr algn="r" fontAlgn="b"/>
                      <a:r>
                        <a:rPr lang="en-US" sz="1500" u="none" strike="noStrike" dirty="0">
                          <a:solidFill>
                            <a:schemeClr val="bg1"/>
                          </a:solidFill>
                          <a:effectLst/>
                          <a:latin typeface="Arial" panose="020B0604020202020204" pitchFamily="34" charset="0"/>
                          <a:cs typeface="Arial" panose="020B0604020202020204" pitchFamily="34" charset="0"/>
                        </a:rPr>
                        <a:t>8.00</a:t>
                      </a:r>
                      <a:endParaRPr lang="en-US" sz="15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chemeClr val="accent1"/>
                    </a:solidFill>
                  </a:tcPr>
                </a:tc>
                <a:tc>
                  <a:txBody>
                    <a:bodyPr/>
                    <a:lstStyle/>
                    <a:p>
                      <a:pPr algn="r" fontAlgn="b"/>
                      <a:r>
                        <a:rPr lang="en-US" sz="1500" u="none" strike="noStrike">
                          <a:effectLst/>
                          <a:latin typeface="Arial" panose="020B0604020202020204" pitchFamily="34" charset="0"/>
                          <a:cs typeface="Arial" panose="020B0604020202020204" pitchFamily="34" charset="0"/>
                        </a:rPr>
                        <a:t>0.06</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solidFill>
                            <a:schemeClr val="bg1"/>
                          </a:solidFill>
                          <a:effectLst/>
                          <a:latin typeface="Arial" panose="020B0604020202020204" pitchFamily="34" charset="0"/>
                          <a:cs typeface="Arial" panose="020B0604020202020204" pitchFamily="34" charset="0"/>
                        </a:rPr>
                        <a:t>12.80</a:t>
                      </a:r>
                      <a:endParaRPr lang="en-US" sz="15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C00000"/>
                    </a:solidFill>
                  </a:tcPr>
                </a:tc>
                <a:tc>
                  <a:txBody>
                    <a:bodyPr/>
                    <a:lstStyle/>
                    <a:p>
                      <a:pPr algn="r" fontAlgn="b"/>
                      <a:r>
                        <a:rPr lang="en-US" sz="1500" u="none" strike="noStrike">
                          <a:effectLst/>
                          <a:latin typeface="Arial" panose="020B0604020202020204" pitchFamily="34" charset="0"/>
                          <a:cs typeface="Arial" panose="020B0604020202020204" pitchFamily="34" charset="0"/>
                        </a:rPr>
                        <a:t>0.10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16.00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0.12</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24.00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0.19</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32.00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0.25</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64.00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0.50</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438205733"/>
                  </a:ext>
                </a:extLst>
              </a:tr>
              <a:tr h="471092">
                <a:tc>
                  <a:txBody>
                    <a:bodyPr/>
                    <a:lstStyle/>
                    <a:p>
                      <a:pPr algn="ctr" fontAlgn="b"/>
                      <a:r>
                        <a:rPr lang="en-US" sz="1500" b="1" u="none" strike="noStrike">
                          <a:solidFill>
                            <a:schemeClr val="bg1"/>
                          </a:solidFill>
                          <a:effectLst/>
                          <a:latin typeface="Arial" panose="020B0604020202020204" pitchFamily="34" charset="0"/>
                          <a:cs typeface="Arial" panose="020B0604020202020204" pitchFamily="34" charset="0"/>
                        </a:rPr>
                        <a:t>50</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solidFill>
                      <a:schemeClr val="accent2"/>
                    </a:solidFill>
                  </a:tcPr>
                </a:tc>
                <a:tc>
                  <a:txBody>
                    <a:bodyPr/>
                    <a:lstStyle/>
                    <a:p>
                      <a:pPr algn="r" fontAlgn="b"/>
                      <a:r>
                        <a:rPr lang="en-US" sz="1500" u="none" strike="noStrike" dirty="0">
                          <a:solidFill>
                            <a:schemeClr val="bg1"/>
                          </a:solidFill>
                          <a:effectLst/>
                          <a:latin typeface="Arial" panose="020B0604020202020204" pitchFamily="34" charset="0"/>
                          <a:cs typeface="Arial" panose="020B0604020202020204" pitchFamily="34" charset="0"/>
                        </a:rPr>
                        <a:t>16.00</a:t>
                      </a:r>
                      <a:endParaRPr lang="en-US" sz="15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chemeClr val="accent1"/>
                    </a:solidFill>
                  </a:tcPr>
                </a:tc>
                <a:tc>
                  <a:txBody>
                    <a:bodyPr/>
                    <a:lstStyle/>
                    <a:p>
                      <a:pPr algn="r" fontAlgn="b"/>
                      <a:r>
                        <a:rPr lang="en-US" sz="1500" u="none" strike="noStrike">
                          <a:effectLst/>
                          <a:latin typeface="Arial" panose="020B0604020202020204" pitchFamily="34" charset="0"/>
                          <a:cs typeface="Arial" panose="020B0604020202020204" pitchFamily="34" charset="0"/>
                        </a:rPr>
                        <a:t>0.12</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solidFill>
                            <a:schemeClr val="bg1"/>
                          </a:solidFill>
                          <a:effectLst/>
                          <a:latin typeface="Arial" panose="020B0604020202020204" pitchFamily="34" charset="0"/>
                          <a:cs typeface="Arial" panose="020B0604020202020204" pitchFamily="34" charset="0"/>
                        </a:rPr>
                        <a:t>25.60</a:t>
                      </a:r>
                      <a:endParaRPr lang="en-US" sz="15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C00000"/>
                    </a:solidFill>
                  </a:tcPr>
                </a:tc>
                <a:tc>
                  <a:txBody>
                    <a:bodyPr/>
                    <a:lstStyle/>
                    <a:p>
                      <a:pPr algn="r" fontAlgn="b"/>
                      <a:r>
                        <a:rPr lang="en-US" sz="1500" u="none" strike="noStrike">
                          <a:effectLst/>
                          <a:latin typeface="Arial" panose="020B0604020202020204" pitchFamily="34" charset="0"/>
                          <a:cs typeface="Arial" panose="020B0604020202020204" pitchFamily="34" charset="0"/>
                        </a:rPr>
                        <a:t>0.20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32.00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0.25</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48.00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0.37</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64.00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0.50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128.00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1.00</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492157950"/>
                  </a:ext>
                </a:extLst>
              </a:tr>
              <a:tr h="507329">
                <a:tc>
                  <a:txBody>
                    <a:bodyPr/>
                    <a:lstStyle/>
                    <a:p>
                      <a:pPr algn="ctr" fontAlgn="b"/>
                      <a:r>
                        <a:rPr lang="en-US" sz="1500" b="1" u="none" strike="noStrike">
                          <a:solidFill>
                            <a:schemeClr val="bg1"/>
                          </a:solidFill>
                          <a:effectLst/>
                          <a:latin typeface="Arial" panose="020B0604020202020204" pitchFamily="34" charset="0"/>
                          <a:cs typeface="Arial" panose="020B0604020202020204" pitchFamily="34" charset="0"/>
                        </a:rPr>
                        <a:t>100</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solidFill>
                      <a:schemeClr val="accent2"/>
                    </a:solidFill>
                  </a:tcPr>
                </a:tc>
                <a:tc>
                  <a:txBody>
                    <a:bodyPr/>
                    <a:lstStyle/>
                    <a:p>
                      <a:pPr algn="r" fontAlgn="b"/>
                      <a:r>
                        <a:rPr lang="en-US" sz="1500" u="none" strike="noStrike" dirty="0">
                          <a:solidFill>
                            <a:schemeClr val="bg1"/>
                          </a:solidFill>
                          <a:effectLst/>
                          <a:latin typeface="Arial" panose="020B0604020202020204" pitchFamily="34" charset="0"/>
                          <a:cs typeface="Arial" panose="020B0604020202020204" pitchFamily="34" charset="0"/>
                        </a:rPr>
                        <a:t>32.00</a:t>
                      </a:r>
                      <a:endParaRPr lang="en-US" sz="15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chemeClr val="accent1"/>
                    </a:solidFill>
                  </a:tcPr>
                </a:tc>
                <a:tc>
                  <a:txBody>
                    <a:bodyPr/>
                    <a:lstStyle/>
                    <a:p>
                      <a:pPr algn="r" fontAlgn="b"/>
                      <a:r>
                        <a:rPr lang="en-US" sz="1500" u="none" strike="noStrike">
                          <a:effectLst/>
                          <a:latin typeface="Arial" panose="020B0604020202020204" pitchFamily="34" charset="0"/>
                          <a:cs typeface="Arial" panose="020B0604020202020204" pitchFamily="34" charset="0"/>
                        </a:rPr>
                        <a:t>0.25</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solidFill>
                            <a:schemeClr val="bg1"/>
                          </a:solidFill>
                          <a:effectLst/>
                          <a:latin typeface="Arial" panose="020B0604020202020204" pitchFamily="34" charset="0"/>
                          <a:cs typeface="Arial" panose="020B0604020202020204" pitchFamily="34" charset="0"/>
                        </a:rPr>
                        <a:t>51.20</a:t>
                      </a:r>
                      <a:endParaRPr lang="en-US" sz="15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C00000"/>
                    </a:solidFill>
                  </a:tcPr>
                </a:tc>
                <a:tc>
                  <a:txBody>
                    <a:bodyPr/>
                    <a:lstStyle/>
                    <a:p>
                      <a:pPr algn="r" fontAlgn="b"/>
                      <a:r>
                        <a:rPr lang="en-US" sz="1500" u="none" strike="noStrike">
                          <a:effectLst/>
                          <a:latin typeface="Arial" panose="020B0604020202020204" pitchFamily="34" charset="0"/>
                          <a:cs typeface="Arial" panose="020B0604020202020204" pitchFamily="34" charset="0"/>
                        </a:rPr>
                        <a:t>0.40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64.00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0.50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96.00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0.75</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128.00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256.00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2.00</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024877780"/>
                  </a:ext>
                </a:extLst>
              </a:tr>
              <a:tr h="507329">
                <a:tc>
                  <a:txBody>
                    <a:bodyPr/>
                    <a:lstStyle/>
                    <a:p>
                      <a:pPr algn="ctr" fontAlgn="b"/>
                      <a:r>
                        <a:rPr lang="en-US" sz="1500" b="1" u="none" strike="noStrike" dirty="0">
                          <a:solidFill>
                            <a:srgbClr val="C00000"/>
                          </a:solidFill>
                          <a:effectLst/>
                          <a:latin typeface="Arial" panose="020B0604020202020204" pitchFamily="34" charset="0"/>
                          <a:cs typeface="Arial" panose="020B0604020202020204" pitchFamily="34" charset="0"/>
                        </a:rPr>
                        <a:t>40.00</a:t>
                      </a:r>
                      <a:endParaRPr lang="en-US" sz="1500" b="1" i="0" u="none" strike="noStrike" dirty="0">
                        <a:solidFill>
                          <a:srgbClr val="C00000"/>
                        </a:solidFill>
                        <a:effectLst/>
                        <a:latin typeface="Arial" panose="020B0604020202020204" pitchFamily="34" charset="0"/>
                        <a:cs typeface="Arial" panose="020B0604020202020204" pitchFamily="34" charset="0"/>
                      </a:endParaRPr>
                    </a:p>
                  </a:txBody>
                  <a:tcPr marL="9525" marR="9525" marT="9525" marB="0" anchor="b">
                    <a:solidFill>
                      <a:srgbClr val="FFFF00"/>
                    </a:solidFill>
                  </a:tcPr>
                </a:tc>
                <a:tc>
                  <a:txBody>
                    <a:bodyPr/>
                    <a:lstStyle/>
                    <a:p>
                      <a:pPr algn="r" fontAlgn="b"/>
                      <a:r>
                        <a:rPr lang="en-US" sz="1500" u="none" strike="noStrike">
                          <a:effectLst/>
                          <a:latin typeface="Arial" panose="020B0604020202020204" pitchFamily="34" charset="0"/>
                          <a:cs typeface="Arial" panose="020B0604020202020204" pitchFamily="34" charset="0"/>
                        </a:rPr>
                        <a:t>12.80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0.10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20.48</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0.16</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25.60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0.20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38.40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0.30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51.20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0.40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102.40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0.80</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20612169"/>
                  </a:ext>
                </a:extLst>
              </a:tr>
            </a:tbl>
          </a:graphicData>
        </a:graphic>
      </p:graphicFrame>
      <p:sp>
        <p:nvSpPr>
          <p:cNvPr id="16" name="TextBox 15">
            <a:extLst>
              <a:ext uri="{FF2B5EF4-FFF2-40B4-BE49-F238E27FC236}">
                <a16:creationId xmlns:a16="http://schemas.microsoft.com/office/drawing/2014/main" id="{EE7AA50B-E722-0541-8DEB-4B14F4DA5198}"/>
              </a:ext>
            </a:extLst>
          </p:cNvPr>
          <p:cNvSpPr txBox="1"/>
          <p:nvPr/>
        </p:nvSpPr>
        <p:spPr>
          <a:xfrm>
            <a:off x="990032" y="1397053"/>
            <a:ext cx="9939726" cy="369332"/>
          </a:xfrm>
          <a:prstGeom prst="rect">
            <a:avLst/>
          </a:prstGeom>
          <a:noFill/>
        </p:spPr>
        <p:txBody>
          <a:bodyPr wrap="square" rtlCol="0">
            <a:spAutoFit/>
          </a:bodyPr>
          <a:lstStyle/>
          <a:p>
            <a:r>
              <a:rPr lang="en-US" dirty="0">
                <a:solidFill>
                  <a:schemeClr val="bg2">
                    <a:lumMod val="50000"/>
                  </a:schemeClr>
                </a:solidFill>
              </a:rPr>
              <a:t>Recommended Individual Number of Ounces to be combined Based on gallons per acre</a:t>
            </a:r>
          </a:p>
        </p:txBody>
      </p:sp>
      <p:sp>
        <p:nvSpPr>
          <p:cNvPr id="17" name="TextBox 16">
            <a:extLst>
              <a:ext uri="{FF2B5EF4-FFF2-40B4-BE49-F238E27FC236}">
                <a16:creationId xmlns:a16="http://schemas.microsoft.com/office/drawing/2014/main" id="{CE90C7C8-E0E8-0547-A185-37F811E8CC0E}"/>
              </a:ext>
            </a:extLst>
          </p:cNvPr>
          <p:cNvSpPr txBox="1"/>
          <p:nvPr/>
        </p:nvSpPr>
        <p:spPr>
          <a:xfrm>
            <a:off x="371443" y="5938090"/>
            <a:ext cx="9939726" cy="246221"/>
          </a:xfrm>
          <a:prstGeom prst="rect">
            <a:avLst/>
          </a:prstGeom>
          <a:noFill/>
        </p:spPr>
        <p:txBody>
          <a:bodyPr wrap="square" rtlCol="0">
            <a:spAutoFit/>
          </a:bodyPr>
          <a:lstStyle/>
          <a:p>
            <a:r>
              <a:rPr lang="en-US" sz="1000" dirty="0">
                <a:solidFill>
                  <a:srgbClr val="C00000"/>
                </a:solidFill>
              </a:rPr>
              <a:t>Example of dilution rate per 40 gallons</a:t>
            </a:r>
          </a:p>
        </p:txBody>
      </p:sp>
    </p:spTree>
    <p:extLst>
      <p:ext uri="{BB962C8B-B14F-4D97-AF65-F5344CB8AC3E}">
        <p14:creationId xmlns:p14="http://schemas.microsoft.com/office/powerpoint/2010/main" val="2304934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2D312E4-B82D-754F-9D32-DE0A98F1FBEA}"/>
              </a:ext>
            </a:extLst>
          </p:cNvPr>
          <p:cNvPicPr>
            <a:picLocks noChangeAspect="1"/>
          </p:cNvPicPr>
          <p:nvPr/>
        </p:nvPicPr>
        <p:blipFill rotWithShape="1">
          <a:blip r:embed="rId2"/>
          <a:srcRect r="10344"/>
          <a:stretch/>
        </p:blipFill>
        <p:spPr>
          <a:xfrm>
            <a:off x="991810" y="905356"/>
            <a:ext cx="4528458" cy="932487"/>
          </a:xfrm>
          <a:prstGeom prst="rect">
            <a:avLst/>
          </a:prstGeom>
        </p:spPr>
      </p:pic>
      <p:sp>
        <p:nvSpPr>
          <p:cNvPr id="5" name="Title 1">
            <a:extLst>
              <a:ext uri="{FF2B5EF4-FFF2-40B4-BE49-F238E27FC236}">
                <a16:creationId xmlns:a16="http://schemas.microsoft.com/office/drawing/2014/main" id="{09C6F3A6-F60E-1246-BB88-976834B32BCA}"/>
              </a:ext>
            </a:extLst>
          </p:cNvPr>
          <p:cNvSpPr txBox="1">
            <a:spLocks/>
          </p:cNvSpPr>
          <p:nvPr/>
        </p:nvSpPr>
        <p:spPr>
          <a:xfrm>
            <a:off x="991810" y="1837843"/>
            <a:ext cx="4406814" cy="9169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t>SoilShot</a:t>
            </a:r>
            <a:r>
              <a:rPr lang="en-US" dirty="0"/>
              <a:t> </a:t>
            </a:r>
            <a:r>
              <a:rPr lang="en-US" sz="1600" dirty="0"/>
              <a:t>Nematicide/Fungicide</a:t>
            </a:r>
          </a:p>
        </p:txBody>
      </p:sp>
      <p:sp>
        <p:nvSpPr>
          <p:cNvPr id="6" name="Content Placeholder 2">
            <a:extLst>
              <a:ext uri="{FF2B5EF4-FFF2-40B4-BE49-F238E27FC236}">
                <a16:creationId xmlns:a16="http://schemas.microsoft.com/office/drawing/2014/main" id="{590B9D16-91E8-9142-BF94-651BC7C241BF}"/>
              </a:ext>
            </a:extLst>
          </p:cNvPr>
          <p:cNvSpPr txBox="1">
            <a:spLocks/>
          </p:cNvSpPr>
          <p:nvPr/>
        </p:nvSpPr>
        <p:spPr>
          <a:xfrm>
            <a:off x="993900" y="2626948"/>
            <a:ext cx="7378575" cy="384681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Highly concentrated 2 in 1 action product</a:t>
            </a:r>
          </a:p>
          <a:p>
            <a:r>
              <a:rPr lang="en-US" dirty="0"/>
              <a:t>Designed to return an infected root ball to good health</a:t>
            </a:r>
          </a:p>
          <a:p>
            <a:r>
              <a:rPr lang="en-US" dirty="0"/>
              <a:t>Protect from nematodes as a repellent</a:t>
            </a:r>
          </a:p>
          <a:p>
            <a:r>
              <a:rPr lang="en-US" dirty="0"/>
              <a:t>Used to enhance production in berries, fruits, grapes and nuts</a:t>
            </a:r>
          </a:p>
          <a:p>
            <a:r>
              <a:rPr lang="en-US" b="1" i="1" dirty="0"/>
              <a:t>Do not apply as a foliar spray</a:t>
            </a:r>
          </a:p>
          <a:p>
            <a:r>
              <a:rPr lang="en-US" dirty="0"/>
              <a:t>Use on plants with established roots (7-10 day after transplant)</a:t>
            </a:r>
          </a:p>
          <a:p>
            <a:r>
              <a:rPr lang="en-US" dirty="0"/>
              <a:t>If used as a pre-seed or transplant soil treatment, it should be applied 5 days before seeding or transplanting and watered into the soil.</a:t>
            </a:r>
          </a:p>
          <a:p>
            <a:r>
              <a:rPr lang="en-US" dirty="0"/>
              <a:t>Ideally suited for a drip system application</a:t>
            </a:r>
          </a:p>
          <a:p>
            <a:r>
              <a:rPr lang="en-US" dirty="0"/>
              <a:t>In soil application </a:t>
            </a:r>
            <a:r>
              <a:rPr lang="en-US" dirty="0" err="1">
                <a:solidFill>
                  <a:schemeClr val="accent2"/>
                </a:solidFill>
              </a:rPr>
              <a:t>SoilShot</a:t>
            </a:r>
            <a:r>
              <a:rPr lang="en-US" dirty="0"/>
              <a:t> has an effective duration of 30 days</a:t>
            </a:r>
          </a:p>
          <a:p>
            <a:endParaRPr lang="en-US" dirty="0"/>
          </a:p>
          <a:p>
            <a:endParaRPr lang="en-US" dirty="0"/>
          </a:p>
          <a:p>
            <a:endParaRPr lang="en-US" dirty="0"/>
          </a:p>
          <a:p>
            <a:endParaRPr lang="en-US" dirty="0"/>
          </a:p>
        </p:txBody>
      </p:sp>
      <p:pic>
        <p:nvPicPr>
          <p:cNvPr id="7" name="Picture 6" descr="A close up of a sign&#10;&#10;Description automatically generated">
            <a:extLst>
              <a:ext uri="{FF2B5EF4-FFF2-40B4-BE49-F238E27FC236}">
                <a16:creationId xmlns:a16="http://schemas.microsoft.com/office/drawing/2014/main" id="{2AFD6BA8-34CB-0243-A222-A26CE8AB75F3}"/>
              </a:ext>
            </a:extLst>
          </p:cNvPr>
          <p:cNvPicPr>
            <a:picLocks noChangeAspect="1"/>
          </p:cNvPicPr>
          <p:nvPr/>
        </p:nvPicPr>
        <p:blipFill>
          <a:blip r:embed="rId3"/>
          <a:stretch>
            <a:fillRect/>
          </a:stretch>
        </p:blipFill>
        <p:spPr>
          <a:xfrm>
            <a:off x="5520268" y="905356"/>
            <a:ext cx="1345385" cy="859937"/>
          </a:xfrm>
          <a:prstGeom prst="rect">
            <a:avLst/>
          </a:prstGeom>
        </p:spPr>
      </p:pic>
    </p:spTree>
    <p:extLst>
      <p:ext uri="{BB962C8B-B14F-4D97-AF65-F5344CB8AC3E}">
        <p14:creationId xmlns:p14="http://schemas.microsoft.com/office/powerpoint/2010/main" val="903665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
            <a:extLst>
              <a:ext uri="{FF2B5EF4-FFF2-40B4-BE49-F238E27FC236}">
                <a16:creationId xmlns:a16="http://schemas.microsoft.com/office/drawing/2014/main" id="{CF0123A9-FEC3-664A-9A55-37113A3EA43A}"/>
              </a:ext>
            </a:extLst>
          </p:cNvPr>
          <p:cNvSpPr/>
          <p:nvPr/>
        </p:nvSpPr>
        <p:spPr>
          <a:xfrm>
            <a:off x="7776639" y="-15423"/>
            <a:ext cx="4406120" cy="6908749"/>
          </a:xfrm>
          <a:custGeom>
            <a:avLst/>
            <a:gdLst>
              <a:gd name="connsiteX0" fmla="*/ 0 w 2868266"/>
              <a:gd name="connsiteY0" fmla="*/ 0 h 2683111"/>
              <a:gd name="connsiteX1" fmla="*/ 2868266 w 2868266"/>
              <a:gd name="connsiteY1" fmla="*/ 0 h 2683111"/>
              <a:gd name="connsiteX2" fmla="*/ 2868266 w 2868266"/>
              <a:gd name="connsiteY2" fmla="*/ 2683111 h 2683111"/>
              <a:gd name="connsiteX3" fmla="*/ 0 w 2868266"/>
              <a:gd name="connsiteY3" fmla="*/ 2683111 h 2683111"/>
              <a:gd name="connsiteX4" fmla="*/ 0 w 2868266"/>
              <a:gd name="connsiteY4" fmla="*/ 0 h 2683111"/>
              <a:gd name="connsiteX0" fmla="*/ 0 w 2868266"/>
              <a:gd name="connsiteY0" fmla="*/ 41564 h 2724675"/>
              <a:gd name="connsiteX1" fmla="*/ 2203248 w 2868266"/>
              <a:gd name="connsiteY1" fmla="*/ 0 h 2724675"/>
              <a:gd name="connsiteX2" fmla="*/ 2868266 w 2868266"/>
              <a:gd name="connsiteY2" fmla="*/ 2724675 h 2724675"/>
              <a:gd name="connsiteX3" fmla="*/ 0 w 2868266"/>
              <a:gd name="connsiteY3" fmla="*/ 2724675 h 2724675"/>
              <a:gd name="connsiteX4" fmla="*/ 0 w 2868266"/>
              <a:gd name="connsiteY4" fmla="*/ 41564 h 2724675"/>
              <a:gd name="connsiteX0" fmla="*/ 0 w 3838084"/>
              <a:gd name="connsiteY0" fmla="*/ 41564 h 2724675"/>
              <a:gd name="connsiteX1" fmla="*/ 2203248 w 3838084"/>
              <a:gd name="connsiteY1" fmla="*/ 0 h 2724675"/>
              <a:gd name="connsiteX2" fmla="*/ 3838084 w 3838084"/>
              <a:gd name="connsiteY2" fmla="*/ 895875 h 2724675"/>
              <a:gd name="connsiteX3" fmla="*/ 0 w 3838084"/>
              <a:gd name="connsiteY3" fmla="*/ 2724675 h 2724675"/>
              <a:gd name="connsiteX4" fmla="*/ 0 w 3838084"/>
              <a:gd name="connsiteY4" fmla="*/ 41564 h 2724675"/>
              <a:gd name="connsiteX0" fmla="*/ 0 w 3838084"/>
              <a:gd name="connsiteY0" fmla="*/ 1399310 h 4082421"/>
              <a:gd name="connsiteX1" fmla="*/ 1662921 w 3838084"/>
              <a:gd name="connsiteY1" fmla="*/ 0 h 4082421"/>
              <a:gd name="connsiteX2" fmla="*/ 3838084 w 3838084"/>
              <a:gd name="connsiteY2" fmla="*/ 2253621 h 4082421"/>
              <a:gd name="connsiteX3" fmla="*/ 0 w 3838084"/>
              <a:gd name="connsiteY3" fmla="*/ 4082421 h 4082421"/>
              <a:gd name="connsiteX4" fmla="*/ 0 w 3838084"/>
              <a:gd name="connsiteY4" fmla="*/ 1399310 h 4082421"/>
              <a:gd name="connsiteX0" fmla="*/ 0 w 3838084"/>
              <a:gd name="connsiteY0" fmla="*/ 1399310 h 6950312"/>
              <a:gd name="connsiteX1" fmla="*/ 1662921 w 3838084"/>
              <a:gd name="connsiteY1" fmla="*/ 0 h 6950312"/>
              <a:gd name="connsiteX2" fmla="*/ 3838084 w 3838084"/>
              <a:gd name="connsiteY2" fmla="*/ 2253621 h 6950312"/>
              <a:gd name="connsiteX3" fmla="*/ 3131127 w 3838084"/>
              <a:gd name="connsiteY3" fmla="*/ 6950312 h 6950312"/>
              <a:gd name="connsiteX4" fmla="*/ 0 w 3838084"/>
              <a:gd name="connsiteY4" fmla="*/ 1399310 h 6950312"/>
              <a:gd name="connsiteX0" fmla="*/ 0 w 4406120"/>
              <a:gd name="connsiteY0" fmla="*/ 6913419 h 6950312"/>
              <a:gd name="connsiteX1" fmla="*/ 2230957 w 4406120"/>
              <a:gd name="connsiteY1" fmla="*/ 0 h 6950312"/>
              <a:gd name="connsiteX2" fmla="*/ 4406120 w 4406120"/>
              <a:gd name="connsiteY2" fmla="*/ 2253621 h 6950312"/>
              <a:gd name="connsiteX3" fmla="*/ 3699163 w 4406120"/>
              <a:gd name="connsiteY3" fmla="*/ 6950312 h 6950312"/>
              <a:gd name="connsiteX4" fmla="*/ 0 w 4406120"/>
              <a:gd name="connsiteY4" fmla="*/ 6913419 h 6950312"/>
              <a:gd name="connsiteX0" fmla="*/ 0 w 4406120"/>
              <a:gd name="connsiteY0" fmla="*/ 6871856 h 6908749"/>
              <a:gd name="connsiteX1" fmla="*/ 2258666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 name="connsiteX0" fmla="*/ 0 w 4406120"/>
              <a:gd name="connsiteY0" fmla="*/ 6854922 h 6891815"/>
              <a:gd name="connsiteX1" fmla="*/ 2140133 w 4406120"/>
              <a:gd name="connsiteY1" fmla="*/ 0 h 6891815"/>
              <a:gd name="connsiteX2" fmla="*/ 4406120 w 4406120"/>
              <a:gd name="connsiteY2" fmla="*/ 2195124 h 6891815"/>
              <a:gd name="connsiteX3" fmla="*/ 3699163 w 4406120"/>
              <a:gd name="connsiteY3" fmla="*/ 6891815 h 6891815"/>
              <a:gd name="connsiteX4" fmla="*/ 0 w 4406120"/>
              <a:gd name="connsiteY4" fmla="*/ 6854922 h 6891815"/>
              <a:gd name="connsiteX0" fmla="*/ 0 w 4406120"/>
              <a:gd name="connsiteY0" fmla="*/ 6871856 h 6908749"/>
              <a:gd name="connsiteX1" fmla="*/ 1547466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6120" h="6908749">
                <a:moveTo>
                  <a:pt x="0" y="6871856"/>
                </a:moveTo>
                <a:lnTo>
                  <a:pt x="1547466" y="0"/>
                </a:lnTo>
                <a:lnTo>
                  <a:pt x="4406120" y="2212058"/>
                </a:lnTo>
                <a:lnTo>
                  <a:pt x="3699163" y="6908749"/>
                </a:lnTo>
                <a:lnTo>
                  <a:pt x="0" y="68718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39F9F9-8C99-9043-AE76-DEB4CE3B34A3}"/>
              </a:ext>
            </a:extLst>
          </p:cNvPr>
          <p:cNvSpPr/>
          <p:nvPr/>
        </p:nvSpPr>
        <p:spPr>
          <a:xfrm>
            <a:off x="980400" y="750722"/>
            <a:ext cx="8236353" cy="646331"/>
          </a:xfrm>
          <a:prstGeom prst="rect">
            <a:avLst/>
          </a:prstGeom>
        </p:spPr>
        <p:txBody>
          <a:bodyPr wrap="square">
            <a:spAutoFit/>
          </a:bodyPr>
          <a:lstStyle/>
          <a:p>
            <a:r>
              <a:rPr lang="en-US" sz="3600" dirty="0" err="1">
                <a:solidFill>
                  <a:schemeClr val="accent1"/>
                </a:solidFill>
                <a:latin typeface="+mj-lt"/>
              </a:rPr>
              <a:t>SoilShot</a:t>
            </a:r>
            <a:r>
              <a:rPr lang="en-US" sz="3600" dirty="0">
                <a:solidFill>
                  <a:schemeClr val="accent1"/>
                </a:solidFill>
                <a:latin typeface="+mj-lt"/>
              </a:rPr>
              <a:t> </a:t>
            </a:r>
            <a:r>
              <a:rPr lang="en-US" sz="2400" dirty="0">
                <a:solidFill>
                  <a:schemeClr val="accent1"/>
                </a:solidFill>
                <a:latin typeface="+mj-lt"/>
              </a:rPr>
              <a:t>Nematicide/Fungicide</a:t>
            </a:r>
          </a:p>
        </p:txBody>
      </p:sp>
      <p:sp>
        <p:nvSpPr>
          <p:cNvPr id="2" name="TextBox 1">
            <a:extLst>
              <a:ext uri="{FF2B5EF4-FFF2-40B4-BE49-F238E27FC236}">
                <a16:creationId xmlns:a16="http://schemas.microsoft.com/office/drawing/2014/main" id="{46110092-B3A8-734E-9D1E-523B3ADE0975}"/>
              </a:ext>
            </a:extLst>
          </p:cNvPr>
          <p:cNvSpPr txBox="1"/>
          <p:nvPr/>
        </p:nvSpPr>
        <p:spPr>
          <a:xfrm>
            <a:off x="6007322" y="952502"/>
            <a:ext cx="5029200" cy="369332"/>
          </a:xfrm>
          <a:prstGeom prst="rect">
            <a:avLst/>
          </a:prstGeom>
          <a:noFill/>
        </p:spPr>
        <p:txBody>
          <a:bodyPr wrap="square" rtlCol="0">
            <a:spAutoFit/>
          </a:bodyPr>
          <a:lstStyle/>
          <a:p>
            <a:r>
              <a:rPr lang="en-US" dirty="0">
                <a:solidFill>
                  <a:schemeClr val="bg2">
                    <a:lumMod val="50000"/>
                  </a:schemeClr>
                </a:solidFill>
              </a:rPr>
              <a:t>Spray Application</a:t>
            </a:r>
          </a:p>
        </p:txBody>
      </p:sp>
      <p:graphicFrame>
        <p:nvGraphicFramePr>
          <p:cNvPr id="3" name="Table 2">
            <a:extLst>
              <a:ext uri="{FF2B5EF4-FFF2-40B4-BE49-F238E27FC236}">
                <a16:creationId xmlns:a16="http://schemas.microsoft.com/office/drawing/2014/main" id="{3E15E28E-65FA-5846-AF75-0FFE97BA6FD4}"/>
              </a:ext>
            </a:extLst>
          </p:cNvPr>
          <p:cNvGraphicFramePr>
            <a:graphicFrameLocks noGrp="1"/>
          </p:cNvGraphicFramePr>
          <p:nvPr>
            <p:extLst>
              <p:ext uri="{D42A27DB-BD31-4B8C-83A1-F6EECF244321}">
                <p14:modId xmlns:p14="http://schemas.microsoft.com/office/powerpoint/2010/main" val="1772104823"/>
              </p:ext>
            </p:extLst>
          </p:nvPr>
        </p:nvGraphicFramePr>
        <p:xfrm>
          <a:off x="1066800" y="1943100"/>
          <a:ext cx="10120315" cy="3924302"/>
        </p:xfrm>
        <a:graphic>
          <a:graphicData uri="http://schemas.openxmlformats.org/drawingml/2006/table">
            <a:tbl>
              <a:tblPr>
                <a:tableStyleId>{5C22544A-7EE6-4342-B048-85BDC9FD1C3A}</a:tableStyleId>
              </a:tblPr>
              <a:tblGrid>
                <a:gridCol w="1041055">
                  <a:extLst>
                    <a:ext uri="{9D8B030D-6E8A-4147-A177-3AD203B41FA5}">
                      <a16:colId xmlns:a16="http://schemas.microsoft.com/office/drawing/2014/main" val="4129087336"/>
                    </a:ext>
                  </a:extLst>
                </a:gridCol>
                <a:gridCol w="1041055">
                  <a:extLst>
                    <a:ext uri="{9D8B030D-6E8A-4147-A177-3AD203B41FA5}">
                      <a16:colId xmlns:a16="http://schemas.microsoft.com/office/drawing/2014/main" val="1211685170"/>
                    </a:ext>
                  </a:extLst>
                </a:gridCol>
                <a:gridCol w="813916">
                  <a:extLst>
                    <a:ext uri="{9D8B030D-6E8A-4147-A177-3AD203B41FA5}">
                      <a16:colId xmlns:a16="http://schemas.microsoft.com/office/drawing/2014/main" val="3245988671"/>
                    </a:ext>
                  </a:extLst>
                </a:gridCol>
                <a:gridCol w="1041055">
                  <a:extLst>
                    <a:ext uri="{9D8B030D-6E8A-4147-A177-3AD203B41FA5}">
                      <a16:colId xmlns:a16="http://schemas.microsoft.com/office/drawing/2014/main" val="1054615318"/>
                    </a:ext>
                  </a:extLst>
                </a:gridCol>
                <a:gridCol w="681419">
                  <a:extLst>
                    <a:ext uri="{9D8B030D-6E8A-4147-A177-3AD203B41FA5}">
                      <a16:colId xmlns:a16="http://schemas.microsoft.com/office/drawing/2014/main" val="702986047"/>
                    </a:ext>
                  </a:extLst>
                </a:gridCol>
                <a:gridCol w="1041055">
                  <a:extLst>
                    <a:ext uri="{9D8B030D-6E8A-4147-A177-3AD203B41FA5}">
                      <a16:colId xmlns:a16="http://schemas.microsoft.com/office/drawing/2014/main" val="2653799463"/>
                    </a:ext>
                  </a:extLst>
                </a:gridCol>
                <a:gridCol w="782367">
                  <a:extLst>
                    <a:ext uri="{9D8B030D-6E8A-4147-A177-3AD203B41FA5}">
                      <a16:colId xmlns:a16="http://schemas.microsoft.com/office/drawing/2014/main" val="681085860"/>
                    </a:ext>
                  </a:extLst>
                </a:gridCol>
                <a:gridCol w="1041055">
                  <a:extLst>
                    <a:ext uri="{9D8B030D-6E8A-4147-A177-3AD203B41FA5}">
                      <a16:colId xmlns:a16="http://schemas.microsoft.com/office/drawing/2014/main" val="2868728268"/>
                    </a:ext>
                  </a:extLst>
                </a:gridCol>
                <a:gridCol w="813916">
                  <a:extLst>
                    <a:ext uri="{9D8B030D-6E8A-4147-A177-3AD203B41FA5}">
                      <a16:colId xmlns:a16="http://schemas.microsoft.com/office/drawing/2014/main" val="1183399837"/>
                    </a:ext>
                  </a:extLst>
                </a:gridCol>
                <a:gridCol w="1041055">
                  <a:extLst>
                    <a:ext uri="{9D8B030D-6E8A-4147-A177-3AD203B41FA5}">
                      <a16:colId xmlns:a16="http://schemas.microsoft.com/office/drawing/2014/main" val="2961673521"/>
                    </a:ext>
                  </a:extLst>
                </a:gridCol>
                <a:gridCol w="782367">
                  <a:extLst>
                    <a:ext uri="{9D8B030D-6E8A-4147-A177-3AD203B41FA5}">
                      <a16:colId xmlns:a16="http://schemas.microsoft.com/office/drawing/2014/main" val="32289767"/>
                    </a:ext>
                  </a:extLst>
                </a:gridCol>
              </a:tblGrid>
              <a:tr h="578318">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Oz /</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1.5 </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2.0</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2.5</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3.0</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3.5</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oz</a:t>
                      </a:r>
                      <a:endParaRPr lang="en-US" sz="15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extLst>
                  <a:ext uri="{0D108BD9-81ED-4DB2-BD59-A6C34878D82A}">
                    <a16:rowId xmlns:a16="http://schemas.microsoft.com/office/drawing/2014/main" val="1092814925"/>
                  </a:ext>
                </a:extLst>
              </a:tr>
              <a:tr h="578318">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Gal</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oz</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oz</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gal</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gal</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extLst>
                  <a:ext uri="{0D108BD9-81ED-4DB2-BD59-A6C34878D82A}">
                    <a16:rowId xmlns:a16="http://schemas.microsoft.com/office/drawing/2014/main" val="3315779720"/>
                  </a:ext>
                </a:extLst>
              </a:tr>
              <a:tr h="537010">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 Acre</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dirty="0">
                          <a:effectLst/>
                          <a:latin typeface="Arial" panose="020B0604020202020204" pitchFamily="34" charset="0"/>
                          <a:cs typeface="Arial" panose="020B0604020202020204" pitchFamily="34" charset="0"/>
                        </a:rPr>
                        <a:t> </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dirty="0">
                          <a:effectLst/>
                          <a:latin typeface="Arial" panose="020B0604020202020204" pitchFamily="34" charset="0"/>
                          <a:cs typeface="Arial" panose="020B0604020202020204" pitchFamily="34" charset="0"/>
                        </a:rPr>
                        <a:t> </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004521169"/>
                  </a:ext>
                </a:extLst>
              </a:tr>
              <a:tr h="537010">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30</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r" fontAlgn="b"/>
                      <a:r>
                        <a:rPr lang="en-US" sz="1500" u="none" strike="noStrike">
                          <a:effectLst/>
                          <a:latin typeface="Arial" panose="020B0604020202020204" pitchFamily="34" charset="0"/>
                          <a:cs typeface="Arial" panose="020B0604020202020204" pitchFamily="34" charset="0"/>
                        </a:rPr>
                        <a:t>45.00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0.35</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60.00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0.47</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75.00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0.59</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90.00</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0.70</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105.00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0.82</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228696736"/>
                  </a:ext>
                </a:extLst>
              </a:tr>
              <a:tr h="537010">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50</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r" fontAlgn="b"/>
                      <a:r>
                        <a:rPr lang="en-US" sz="1500" u="none" strike="noStrike">
                          <a:effectLst/>
                          <a:latin typeface="Arial" panose="020B0604020202020204" pitchFamily="34" charset="0"/>
                          <a:cs typeface="Arial" panose="020B0604020202020204" pitchFamily="34" charset="0"/>
                        </a:rPr>
                        <a:t>75.00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0.59</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100.00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0.78</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125.00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0.98</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150.00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1.17</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175.00</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1.37</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527883951"/>
                  </a:ext>
                </a:extLst>
              </a:tr>
              <a:tr h="578318">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75</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r" fontAlgn="b"/>
                      <a:r>
                        <a:rPr lang="en-US" sz="1500" u="none" strike="noStrike">
                          <a:effectLst/>
                          <a:latin typeface="Arial" panose="020B0604020202020204" pitchFamily="34" charset="0"/>
                          <a:cs typeface="Arial" panose="020B0604020202020204" pitchFamily="34" charset="0"/>
                        </a:rPr>
                        <a:t>112.50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0.88</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150.00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1.17</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187.50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1.46</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225.00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1.76</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262.50</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2.05</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568674271"/>
                  </a:ext>
                </a:extLst>
              </a:tr>
              <a:tr h="578318">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100</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r" fontAlgn="b"/>
                      <a:r>
                        <a:rPr lang="en-US" sz="1500" u="none" strike="noStrike">
                          <a:effectLst/>
                          <a:latin typeface="Arial" panose="020B0604020202020204" pitchFamily="34" charset="0"/>
                          <a:cs typeface="Arial" panose="020B0604020202020204" pitchFamily="34" charset="0"/>
                        </a:rPr>
                        <a:t>150.00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1.17</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200.00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1.56</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250.00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1.95</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300.00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2.34</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350.00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2.73</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018322550"/>
                  </a:ext>
                </a:extLst>
              </a:tr>
            </a:tbl>
          </a:graphicData>
        </a:graphic>
      </p:graphicFrame>
      <p:sp>
        <p:nvSpPr>
          <p:cNvPr id="22" name="TextBox 21">
            <a:extLst>
              <a:ext uri="{FF2B5EF4-FFF2-40B4-BE49-F238E27FC236}">
                <a16:creationId xmlns:a16="http://schemas.microsoft.com/office/drawing/2014/main" id="{A62479DD-6E20-8347-B454-520F77D1F2D2}"/>
              </a:ext>
            </a:extLst>
          </p:cNvPr>
          <p:cNvSpPr txBox="1"/>
          <p:nvPr/>
        </p:nvSpPr>
        <p:spPr>
          <a:xfrm>
            <a:off x="1066800" y="6300789"/>
            <a:ext cx="6477000" cy="307777"/>
          </a:xfrm>
          <a:prstGeom prst="rect">
            <a:avLst/>
          </a:prstGeom>
          <a:noFill/>
        </p:spPr>
        <p:txBody>
          <a:bodyPr wrap="square" rtlCol="0">
            <a:spAutoFit/>
          </a:bodyPr>
          <a:lstStyle/>
          <a:p>
            <a:r>
              <a:rPr lang="en-US" sz="1400" dirty="0"/>
              <a:t>See label for application details</a:t>
            </a:r>
          </a:p>
        </p:txBody>
      </p:sp>
      <p:sp>
        <p:nvSpPr>
          <p:cNvPr id="5" name="TextBox 4">
            <a:extLst>
              <a:ext uri="{FF2B5EF4-FFF2-40B4-BE49-F238E27FC236}">
                <a16:creationId xmlns:a16="http://schemas.microsoft.com/office/drawing/2014/main" id="{FA3C18D9-3C25-5D49-B0F3-57133866D73B}"/>
              </a:ext>
            </a:extLst>
          </p:cNvPr>
          <p:cNvSpPr txBox="1"/>
          <p:nvPr/>
        </p:nvSpPr>
        <p:spPr>
          <a:xfrm>
            <a:off x="980400" y="1302588"/>
            <a:ext cx="10877550" cy="338554"/>
          </a:xfrm>
          <a:prstGeom prst="rect">
            <a:avLst/>
          </a:prstGeom>
          <a:noFill/>
        </p:spPr>
        <p:txBody>
          <a:bodyPr wrap="square" rtlCol="0">
            <a:spAutoFit/>
          </a:bodyPr>
          <a:lstStyle/>
          <a:p>
            <a:r>
              <a:rPr lang="en-US" sz="1600" dirty="0"/>
              <a:t>Recommended number of ounces for gallons per acre. Dilution rate varies according to treatment targets. </a:t>
            </a:r>
          </a:p>
        </p:txBody>
      </p:sp>
    </p:spTree>
    <p:extLst>
      <p:ext uri="{BB962C8B-B14F-4D97-AF65-F5344CB8AC3E}">
        <p14:creationId xmlns:p14="http://schemas.microsoft.com/office/powerpoint/2010/main" val="2368111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
            <a:extLst>
              <a:ext uri="{FF2B5EF4-FFF2-40B4-BE49-F238E27FC236}">
                <a16:creationId xmlns:a16="http://schemas.microsoft.com/office/drawing/2014/main" id="{CF0123A9-FEC3-664A-9A55-37113A3EA43A}"/>
              </a:ext>
            </a:extLst>
          </p:cNvPr>
          <p:cNvSpPr/>
          <p:nvPr/>
        </p:nvSpPr>
        <p:spPr>
          <a:xfrm>
            <a:off x="7776639" y="-15423"/>
            <a:ext cx="4406120" cy="6908749"/>
          </a:xfrm>
          <a:custGeom>
            <a:avLst/>
            <a:gdLst>
              <a:gd name="connsiteX0" fmla="*/ 0 w 2868266"/>
              <a:gd name="connsiteY0" fmla="*/ 0 h 2683111"/>
              <a:gd name="connsiteX1" fmla="*/ 2868266 w 2868266"/>
              <a:gd name="connsiteY1" fmla="*/ 0 h 2683111"/>
              <a:gd name="connsiteX2" fmla="*/ 2868266 w 2868266"/>
              <a:gd name="connsiteY2" fmla="*/ 2683111 h 2683111"/>
              <a:gd name="connsiteX3" fmla="*/ 0 w 2868266"/>
              <a:gd name="connsiteY3" fmla="*/ 2683111 h 2683111"/>
              <a:gd name="connsiteX4" fmla="*/ 0 w 2868266"/>
              <a:gd name="connsiteY4" fmla="*/ 0 h 2683111"/>
              <a:gd name="connsiteX0" fmla="*/ 0 w 2868266"/>
              <a:gd name="connsiteY0" fmla="*/ 41564 h 2724675"/>
              <a:gd name="connsiteX1" fmla="*/ 2203248 w 2868266"/>
              <a:gd name="connsiteY1" fmla="*/ 0 h 2724675"/>
              <a:gd name="connsiteX2" fmla="*/ 2868266 w 2868266"/>
              <a:gd name="connsiteY2" fmla="*/ 2724675 h 2724675"/>
              <a:gd name="connsiteX3" fmla="*/ 0 w 2868266"/>
              <a:gd name="connsiteY3" fmla="*/ 2724675 h 2724675"/>
              <a:gd name="connsiteX4" fmla="*/ 0 w 2868266"/>
              <a:gd name="connsiteY4" fmla="*/ 41564 h 2724675"/>
              <a:gd name="connsiteX0" fmla="*/ 0 w 3838084"/>
              <a:gd name="connsiteY0" fmla="*/ 41564 h 2724675"/>
              <a:gd name="connsiteX1" fmla="*/ 2203248 w 3838084"/>
              <a:gd name="connsiteY1" fmla="*/ 0 h 2724675"/>
              <a:gd name="connsiteX2" fmla="*/ 3838084 w 3838084"/>
              <a:gd name="connsiteY2" fmla="*/ 895875 h 2724675"/>
              <a:gd name="connsiteX3" fmla="*/ 0 w 3838084"/>
              <a:gd name="connsiteY3" fmla="*/ 2724675 h 2724675"/>
              <a:gd name="connsiteX4" fmla="*/ 0 w 3838084"/>
              <a:gd name="connsiteY4" fmla="*/ 41564 h 2724675"/>
              <a:gd name="connsiteX0" fmla="*/ 0 w 3838084"/>
              <a:gd name="connsiteY0" fmla="*/ 1399310 h 4082421"/>
              <a:gd name="connsiteX1" fmla="*/ 1662921 w 3838084"/>
              <a:gd name="connsiteY1" fmla="*/ 0 h 4082421"/>
              <a:gd name="connsiteX2" fmla="*/ 3838084 w 3838084"/>
              <a:gd name="connsiteY2" fmla="*/ 2253621 h 4082421"/>
              <a:gd name="connsiteX3" fmla="*/ 0 w 3838084"/>
              <a:gd name="connsiteY3" fmla="*/ 4082421 h 4082421"/>
              <a:gd name="connsiteX4" fmla="*/ 0 w 3838084"/>
              <a:gd name="connsiteY4" fmla="*/ 1399310 h 4082421"/>
              <a:gd name="connsiteX0" fmla="*/ 0 w 3838084"/>
              <a:gd name="connsiteY0" fmla="*/ 1399310 h 6950312"/>
              <a:gd name="connsiteX1" fmla="*/ 1662921 w 3838084"/>
              <a:gd name="connsiteY1" fmla="*/ 0 h 6950312"/>
              <a:gd name="connsiteX2" fmla="*/ 3838084 w 3838084"/>
              <a:gd name="connsiteY2" fmla="*/ 2253621 h 6950312"/>
              <a:gd name="connsiteX3" fmla="*/ 3131127 w 3838084"/>
              <a:gd name="connsiteY3" fmla="*/ 6950312 h 6950312"/>
              <a:gd name="connsiteX4" fmla="*/ 0 w 3838084"/>
              <a:gd name="connsiteY4" fmla="*/ 1399310 h 6950312"/>
              <a:gd name="connsiteX0" fmla="*/ 0 w 4406120"/>
              <a:gd name="connsiteY0" fmla="*/ 6913419 h 6950312"/>
              <a:gd name="connsiteX1" fmla="*/ 2230957 w 4406120"/>
              <a:gd name="connsiteY1" fmla="*/ 0 h 6950312"/>
              <a:gd name="connsiteX2" fmla="*/ 4406120 w 4406120"/>
              <a:gd name="connsiteY2" fmla="*/ 2253621 h 6950312"/>
              <a:gd name="connsiteX3" fmla="*/ 3699163 w 4406120"/>
              <a:gd name="connsiteY3" fmla="*/ 6950312 h 6950312"/>
              <a:gd name="connsiteX4" fmla="*/ 0 w 4406120"/>
              <a:gd name="connsiteY4" fmla="*/ 6913419 h 6950312"/>
              <a:gd name="connsiteX0" fmla="*/ 0 w 4406120"/>
              <a:gd name="connsiteY0" fmla="*/ 6871856 h 6908749"/>
              <a:gd name="connsiteX1" fmla="*/ 2258666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 name="connsiteX0" fmla="*/ 0 w 4406120"/>
              <a:gd name="connsiteY0" fmla="*/ 6854922 h 6891815"/>
              <a:gd name="connsiteX1" fmla="*/ 2140133 w 4406120"/>
              <a:gd name="connsiteY1" fmla="*/ 0 h 6891815"/>
              <a:gd name="connsiteX2" fmla="*/ 4406120 w 4406120"/>
              <a:gd name="connsiteY2" fmla="*/ 2195124 h 6891815"/>
              <a:gd name="connsiteX3" fmla="*/ 3699163 w 4406120"/>
              <a:gd name="connsiteY3" fmla="*/ 6891815 h 6891815"/>
              <a:gd name="connsiteX4" fmla="*/ 0 w 4406120"/>
              <a:gd name="connsiteY4" fmla="*/ 6854922 h 6891815"/>
              <a:gd name="connsiteX0" fmla="*/ 0 w 4406120"/>
              <a:gd name="connsiteY0" fmla="*/ 6871856 h 6908749"/>
              <a:gd name="connsiteX1" fmla="*/ 1547466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6120" h="6908749">
                <a:moveTo>
                  <a:pt x="0" y="6871856"/>
                </a:moveTo>
                <a:lnTo>
                  <a:pt x="1547466" y="0"/>
                </a:lnTo>
                <a:lnTo>
                  <a:pt x="4406120" y="2212058"/>
                </a:lnTo>
                <a:lnTo>
                  <a:pt x="3699163" y="6908749"/>
                </a:lnTo>
                <a:lnTo>
                  <a:pt x="0" y="68718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39F9F9-8C99-9043-AE76-DEB4CE3B34A3}"/>
              </a:ext>
            </a:extLst>
          </p:cNvPr>
          <p:cNvSpPr/>
          <p:nvPr/>
        </p:nvSpPr>
        <p:spPr>
          <a:xfrm>
            <a:off x="980400" y="750722"/>
            <a:ext cx="8236353" cy="646331"/>
          </a:xfrm>
          <a:prstGeom prst="rect">
            <a:avLst/>
          </a:prstGeom>
        </p:spPr>
        <p:txBody>
          <a:bodyPr wrap="square">
            <a:spAutoFit/>
          </a:bodyPr>
          <a:lstStyle/>
          <a:p>
            <a:r>
              <a:rPr lang="en-US" sz="3600" dirty="0" err="1">
                <a:solidFill>
                  <a:schemeClr val="accent1"/>
                </a:solidFill>
                <a:latin typeface="+mj-lt"/>
              </a:rPr>
              <a:t>SoilShot</a:t>
            </a:r>
            <a:r>
              <a:rPr lang="en-US" sz="3600" dirty="0">
                <a:solidFill>
                  <a:schemeClr val="accent1"/>
                </a:solidFill>
                <a:latin typeface="+mj-lt"/>
              </a:rPr>
              <a:t> </a:t>
            </a:r>
            <a:r>
              <a:rPr lang="en-US" sz="2400" dirty="0">
                <a:solidFill>
                  <a:schemeClr val="accent1"/>
                </a:solidFill>
                <a:latin typeface="+mj-lt"/>
              </a:rPr>
              <a:t>Nematicide/Fungicide</a:t>
            </a:r>
          </a:p>
        </p:txBody>
      </p:sp>
      <p:sp>
        <p:nvSpPr>
          <p:cNvPr id="2" name="TextBox 1">
            <a:extLst>
              <a:ext uri="{FF2B5EF4-FFF2-40B4-BE49-F238E27FC236}">
                <a16:creationId xmlns:a16="http://schemas.microsoft.com/office/drawing/2014/main" id="{46110092-B3A8-734E-9D1E-523B3ADE0975}"/>
              </a:ext>
            </a:extLst>
          </p:cNvPr>
          <p:cNvSpPr txBox="1"/>
          <p:nvPr/>
        </p:nvSpPr>
        <p:spPr>
          <a:xfrm>
            <a:off x="6007322" y="952500"/>
            <a:ext cx="5029200" cy="369332"/>
          </a:xfrm>
          <a:prstGeom prst="rect">
            <a:avLst/>
          </a:prstGeom>
          <a:noFill/>
        </p:spPr>
        <p:txBody>
          <a:bodyPr wrap="square" rtlCol="0">
            <a:spAutoFit/>
          </a:bodyPr>
          <a:lstStyle/>
          <a:p>
            <a:r>
              <a:rPr lang="en-US" dirty="0">
                <a:solidFill>
                  <a:schemeClr val="bg2">
                    <a:lumMod val="50000"/>
                  </a:schemeClr>
                </a:solidFill>
              </a:rPr>
              <a:t>Drip Application</a:t>
            </a:r>
          </a:p>
        </p:txBody>
      </p:sp>
      <p:graphicFrame>
        <p:nvGraphicFramePr>
          <p:cNvPr id="3" name="Table 2">
            <a:extLst>
              <a:ext uri="{FF2B5EF4-FFF2-40B4-BE49-F238E27FC236}">
                <a16:creationId xmlns:a16="http://schemas.microsoft.com/office/drawing/2014/main" id="{437F277A-762A-E640-9DAA-B2753CFA5E31}"/>
              </a:ext>
            </a:extLst>
          </p:cNvPr>
          <p:cNvGraphicFramePr>
            <a:graphicFrameLocks noGrp="1"/>
          </p:cNvGraphicFramePr>
          <p:nvPr>
            <p:extLst>
              <p:ext uri="{D42A27DB-BD31-4B8C-83A1-F6EECF244321}">
                <p14:modId xmlns:p14="http://schemas.microsoft.com/office/powerpoint/2010/main" val="3963795994"/>
              </p:ext>
            </p:extLst>
          </p:nvPr>
        </p:nvGraphicFramePr>
        <p:xfrm>
          <a:off x="1066800" y="1985964"/>
          <a:ext cx="9677399" cy="3924300"/>
        </p:xfrm>
        <a:graphic>
          <a:graphicData uri="http://schemas.openxmlformats.org/drawingml/2006/table">
            <a:tbl>
              <a:tblPr>
                <a:tableStyleId>{5C22544A-7EE6-4342-B048-85BDC9FD1C3A}</a:tableStyleId>
              </a:tblPr>
              <a:tblGrid>
                <a:gridCol w="1214274">
                  <a:extLst>
                    <a:ext uri="{9D8B030D-6E8A-4147-A177-3AD203B41FA5}">
                      <a16:colId xmlns:a16="http://schemas.microsoft.com/office/drawing/2014/main" val="233167551"/>
                    </a:ext>
                  </a:extLst>
                </a:gridCol>
                <a:gridCol w="1214274">
                  <a:extLst>
                    <a:ext uri="{9D8B030D-6E8A-4147-A177-3AD203B41FA5}">
                      <a16:colId xmlns:a16="http://schemas.microsoft.com/office/drawing/2014/main" val="1320555042"/>
                    </a:ext>
                  </a:extLst>
                </a:gridCol>
                <a:gridCol w="949342">
                  <a:extLst>
                    <a:ext uri="{9D8B030D-6E8A-4147-A177-3AD203B41FA5}">
                      <a16:colId xmlns:a16="http://schemas.microsoft.com/office/drawing/2014/main" val="800845471"/>
                    </a:ext>
                  </a:extLst>
                </a:gridCol>
                <a:gridCol w="1214274">
                  <a:extLst>
                    <a:ext uri="{9D8B030D-6E8A-4147-A177-3AD203B41FA5}">
                      <a16:colId xmlns:a16="http://schemas.microsoft.com/office/drawing/2014/main" val="533585692"/>
                    </a:ext>
                  </a:extLst>
                </a:gridCol>
                <a:gridCol w="794799">
                  <a:extLst>
                    <a:ext uri="{9D8B030D-6E8A-4147-A177-3AD203B41FA5}">
                      <a16:colId xmlns:a16="http://schemas.microsoft.com/office/drawing/2014/main" val="3269623378"/>
                    </a:ext>
                  </a:extLst>
                </a:gridCol>
                <a:gridCol w="1214274">
                  <a:extLst>
                    <a:ext uri="{9D8B030D-6E8A-4147-A177-3AD203B41FA5}">
                      <a16:colId xmlns:a16="http://schemas.microsoft.com/office/drawing/2014/main" val="2628713531"/>
                    </a:ext>
                  </a:extLst>
                </a:gridCol>
                <a:gridCol w="912546">
                  <a:extLst>
                    <a:ext uri="{9D8B030D-6E8A-4147-A177-3AD203B41FA5}">
                      <a16:colId xmlns:a16="http://schemas.microsoft.com/office/drawing/2014/main" val="2013349278"/>
                    </a:ext>
                  </a:extLst>
                </a:gridCol>
                <a:gridCol w="1214274">
                  <a:extLst>
                    <a:ext uri="{9D8B030D-6E8A-4147-A177-3AD203B41FA5}">
                      <a16:colId xmlns:a16="http://schemas.microsoft.com/office/drawing/2014/main" val="2205068735"/>
                    </a:ext>
                  </a:extLst>
                </a:gridCol>
                <a:gridCol w="949342">
                  <a:extLst>
                    <a:ext uri="{9D8B030D-6E8A-4147-A177-3AD203B41FA5}">
                      <a16:colId xmlns:a16="http://schemas.microsoft.com/office/drawing/2014/main" val="3903378308"/>
                    </a:ext>
                  </a:extLst>
                </a:gridCol>
              </a:tblGrid>
              <a:tr h="590755">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Oz /</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1.5 </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2.0</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2.5</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0"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3.0</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oz</a:t>
                      </a:r>
                      <a:endParaRPr lang="en-US" sz="15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extLst>
                  <a:ext uri="{0D108BD9-81ED-4DB2-BD59-A6C34878D82A}">
                    <a16:rowId xmlns:a16="http://schemas.microsoft.com/office/drawing/2014/main" val="2319142224"/>
                  </a:ext>
                </a:extLst>
              </a:tr>
              <a:tr h="590755">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Gal</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oz</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oz</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gal</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extLst>
                  <a:ext uri="{0D108BD9-81ED-4DB2-BD59-A6C34878D82A}">
                    <a16:rowId xmlns:a16="http://schemas.microsoft.com/office/drawing/2014/main" val="2535414381"/>
                  </a:ext>
                </a:extLst>
              </a:tr>
              <a:tr h="548558">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Gal</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l" fontAlgn="b"/>
                      <a:r>
                        <a:rPr lang="en-US" sz="1500" u="none" strike="noStrike" dirty="0">
                          <a:effectLst/>
                          <a:latin typeface="Arial" panose="020B0604020202020204" pitchFamily="34" charset="0"/>
                          <a:cs typeface="Arial" panose="020B0604020202020204" pitchFamily="34" charset="0"/>
                        </a:rPr>
                        <a:t> </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dirty="0">
                          <a:effectLst/>
                          <a:latin typeface="Arial" panose="020B0604020202020204" pitchFamily="34" charset="0"/>
                          <a:cs typeface="Arial" panose="020B0604020202020204" pitchFamily="34" charset="0"/>
                        </a:rPr>
                        <a:t> </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500" u="none" strike="noStrike">
                          <a:effectLst/>
                          <a:latin typeface="Arial" panose="020B0604020202020204" pitchFamily="34" charset="0"/>
                          <a:cs typeface="Arial" panose="020B0604020202020204" pitchFamily="34" charset="0"/>
                        </a:rPr>
                        <a:t> </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96046486"/>
                  </a:ext>
                </a:extLst>
              </a:tr>
              <a:tr h="548558">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30</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r" fontAlgn="b"/>
                      <a:r>
                        <a:rPr lang="en-US" sz="1500" u="none" strike="noStrike">
                          <a:effectLst/>
                          <a:latin typeface="Arial" panose="020B0604020202020204" pitchFamily="34" charset="0"/>
                          <a:cs typeface="Arial" panose="020B0604020202020204" pitchFamily="34" charset="0"/>
                        </a:rPr>
                        <a:t>45.00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0.35</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60.00</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0.47</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75.00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0.59</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90.00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0.70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733712099"/>
                  </a:ext>
                </a:extLst>
              </a:tr>
              <a:tr h="548558">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50</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r" fontAlgn="b"/>
                      <a:r>
                        <a:rPr lang="en-US" sz="1500" u="none" strike="noStrike">
                          <a:effectLst/>
                          <a:latin typeface="Arial" panose="020B0604020202020204" pitchFamily="34" charset="0"/>
                          <a:cs typeface="Arial" panose="020B0604020202020204" pitchFamily="34" charset="0"/>
                        </a:rPr>
                        <a:t>75.00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0.59</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100.00</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0.78</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125.00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0.98</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150.00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1.17</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310577536"/>
                  </a:ext>
                </a:extLst>
              </a:tr>
              <a:tr h="548558">
                <a:tc>
                  <a:txBody>
                    <a:bodyPr/>
                    <a:lstStyle/>
                    <a:p>
                      <a:pPr algn="ctr" fontAlgn="b"/>
                      <a:r>
                        <a:rPr lang="en-US" sz="1500" u="none" strike="noStrike">
                          <a:solidFill>
                            <a:schemeClr val="bg1"/>
                          </a:solidFill>
                          <a:effectLst/>
                          <a:latin typeface="Arial" panose="020B0604020202020204" pitchFamily="34" charset="0"/>
                          <a:cs typeface="Arial" panose="020B0604020202020204" pitchFamily="34" charset="0"/>
                        </a:rPr>
                        <a:t>75</a:t>
                      </a:r>
                      <a:endParaRPr lang="en-US" sz="15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r" fontAlgn="b"/>
                      <a:r>
                        <a:rPr lang="en-US" sz="1500" u="none" strike="noStrike">
                          <a:effectLst/>
                          <a:latin typeface="Arial" panose="020B0604020202020204" pitchFamily="34" charset="0"/>
                          <a:cs typeface="Arial" panose="020B0604020202020204" pitchFamily="34" charset="0"/>
                        </a:rPr>
                        <a:t>112.50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0.88</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150.00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1.17</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187.50</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1.46</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225.00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1.76</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815680373"/>
                  </a:ext>
                </a:extLst>
              </a:tr>
              <a:tr h="548558">
                <a:tc>
                  <a:txBody>
                    <a:bodyPr/>
                    <a:lstStyle/>
                    <a:p>
                      <a:pPr algn="ctr" fontAlgn="b"/>
                      <a:r>
                        <a:rPr lang="en-US" sz="1500" u="none" strike="noStrike" dirty="0">
                          <a:solidFill>
                            <a:schemeClr val="bg1"/>
                          </a:solidFill>
                          <a:effectLst/>
                          <a:latin typeface="Arial" panose="020B0604020202020204" pitchFamily="34" charset="0"/>
                          <a:cs typeface="Arial" panose="020B0604020202020204" pitchFamily="34" charset="0"/>
                        </a:rPr>
                        <a:t>100</a:t>
                      </a:r>
                      <a:endParaRPr lang="en-US" sz="15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2"/>
                    </a:solidFill>
                  </a:tcPr>
                </a:tc>
                <a:tc>
                  <a:txBody>
                    <a:bodyPr/>
                    <a:lstStyle/>
                    <a:p>
                      <a:pPr algn="r" fontAlgn="b"/>
                      <a:r>
                        <a:rPr lang="en-US" sz="1500" u="none" strike="noStrike">
                          <a:effectLst/>
                          <a:latin typeface="Arial" panose="020B0604020202020204" pitchFamily="34" charset="0"/>
                          <a:cs typeface="Arial" panose="020B0604020202020204" pitchFamily="34" charset="0"/>
                        </a:rPr>
                        <a:t>150.00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1.17</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200.00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1.56</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a:effectLst/>
                          <a:latin typeface="Arial" panose="020B0604020202020204" pitchFamily="34" charset="0"/>
                          <a:cs typeface="Arial" panose="020B0604020202020204" pitchFamily="34" charset="0"/>
                        </a:rPr>
                        <a:t>250.00</a:t>
                      </a:r>
                      <a:endParaRPr lang="en-US" sz="1500" b="0" i="0" u="none" strike="noStrike">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1.95</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300.00</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2.34</a:t>
                      </a:r>
                      <a:endParaRPr lang="en-US" sz="1500" b="0" i="0" u="none" strike="noStrike" dirty="0">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326958266"/>
                  </a:ext>
                </a:extLst>
              </a:tr>
            </a:tbl>
          </a:graphicData>
        </a:graphic>
      </p:graphicFrame>
      <p:sp>
        <p:nvSpPr>
          <p:cNvPr id="23" name="TextBox 22">
            <a:extLst>
              <a:ext uri="{FF2B5EF4-FFF2-40B4-BE49-F238E27FC236}">
                <a16:creationId xmlns:a16="http://schemas.microsoft.com/office/drawing/2014/main" id="{CBD1A6D1-8D20-4F4A-B378-EF7CFF30B7B7}"/>
              </a:ext>
            </a:extLst>
          </p:cNvPr>
          <p:cNvSpPr txBox="1"/>
          <p:nvPr/>
        </p:nvSpPr>
        <p:spPr>
          <a:xfrm>
            <a:off x="1066800" y="6300789"/>
            <a:ext cx="6477000" cy="307777"/>
          </a:xfrm>
          <a:prstGeom prst="rect">
            <a:avLst/>
          </a:prstGeom>
          <a:noFill/>
        </p:spPr>
        <p:txBody>
          <a:bodyPr wrap="square" rtlCol="0">
            <a:spAutoFit/>
          </a:bodyPr>
          <a:lstStyle/>
          <a:p>
            <a:r>
              <a:rPr lang="en-US" sz="1400" dirty="0"/>
              <a:t>See label for application details</a:t>
            </a:r>
          </a:p>
        </p:txBody>
      </p:sp>
      <p:sp>
        <p:nvSpPr>
          <p:cNvPr id="5" name="TextBox 4">
            <a:extLst>
              <a:ext uri="{FF2B5EF4-FFF2-40B4-BE49-F238E27FC236}">
                <a16:creationId xmlns:a16="http://schemas.microsoft.com/office/drawing/2014/main" id="{0EF3BCE5-BDB1-4E4E-B02C-B644AB17BCD1}"/>
              </a:ext>
            </a:extLst>
          </p:cNvPr>
          <p:cNvSpPr txBox="1"/>
          <p:nvPr/>
        </p:nvSpPr>
        <p:spPr>
          <a:xfrm>
            <a:off x="989534" y="1292535"/>
            <a:ext cx="9831930" cy="584775"/>
          </a:xfrm>
          <a:prstGeom prst="rect">
            <a:avLst/>
          </a:prstGeom>
          <a:noFill/>
        </p:spPr>
        <p:txBody>
          <a:bodyPr wrap="square" rtlCol="0">
            <a:spAutoFit/>
          </a:bodyPr>
          <a:lstStyle/>
          <a:p>
            <a:r>
              <a:rPr lang="en-US" sz="1600" dirty="0"/>
              <a:t>Injection rates varies according to plant type and disease severity. Gallons depends on recommended volume per plant.</a:t>
            </a:r>
          </a:p>
        </p:txBody>
      </p:sp>
    </p:spTree>
    <p:extLst>
      <p:ext uri="{BB962C8B-B14F-4D97-AF65-F5344CB8AC3E}">
        <p14:creationId xmlns:p14="http://schemas.microsoft.com/office/powerpoint/2010/main" val="3342732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7" name="Rectangle 26">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 name="Straight Connector 29">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 name="Rectangle 9">
            <a:extLst>
              <a:ext uri="{FF2B5EF4-FFF2-40B4-BE49-F238E27FC236}">
                <a16:creationId xmlns:a16="http://schemas.microsoft.com/office/drawing/2014/main" id="{6899079E-5F53-2146-A177-AD694646AB2C}"/>
              </a:ext>
            </a:extLst>
          </p:cNvPr>
          <p:cNvSpPr/>
          <p:nvPr/>
        </p:nvSpPr>
        <p:spPr>
          <a:xfrm>
            <a:off x="799055" y="3135084"/>
            <a:ext cx="8644630" cy="1646302"/>
          </a:xfrm>
          <a:prstGeom prst="rect">
            <a:avLst/>
          </a:prstGeom>
        </p:spPr>
        <p:txBody>
          <a:bodyPr vert="horz" lIns="91440" tIns="45720" rIns="91440" bIns="45720" rtlCol="0" anchor="b">
            <a:noAutofit/>
          </a:bodyPr>
          <a:lstStyle/>
          <a:p>
            <a:pPr algn="r">
              <a:spcBef>
                <a:spcPct val="0"/>
              </a:spcBef>
              <a:spcAft>
                <a:spcPts val="600"/>
              </a:spcAft>
            </a:pPr>
            <a:r>
              <a:rPr lang="en-US" sz="3100" dirty="0">
                <a:solidFill>
                  <a:schemeClr val="accent1"/>
                </a:solidFill>
                <a:latin typeface="+mj-lt"/>
                <a:ea typeface="+mj-ea"/>
                <a:cs typeface="+mj-cs"/>
              </a:rPr>
              <a:t>EF300, EF400 &amp; </a:t>
            </a:r>
            <a:r>
              <a:rPr lang="en-US" sz="3100" dirty="0" err="1">
                <a:solidFill>
                  <a:schemeClr val="accent1"/>
                </a:solidFill>
                <a:latin typeface="+mj-lt"/>
                <a:ea typeface="+mj-ea"/>
                <a:cs typeface="+mj-cs"/>
              </a:rPr>
              <a:t>BacStop</a:t>
            </a:r>
            <a:r>
              <a:rPr lang="en-US" sz="3100" dirty="0">
                <a:solidFill>
                  <a:schemeClr val="accent1"/>
                </a:solidFill>
                <a:latin typeface="+mj-lt"/>
                <a:ea typeface="+mj-ea"/>
                <a:cs typeface="+mj-cs"/>
              </a:rPr>
              <a:t> work best when applied as a fine spray with high pressure. Use less with better coverage and be efficient.</a:t>
            </a:r>
          </a:p>
        </p:txBody>
      </p:sp>
    </p:spTree>
    <p:extLst>
      <p:ext uri="{BB962C8B-B14F-4D97-AF65-F5344CB8AC3E}">
        <p14:creationId xmlns:p14="http://schemas.microsoft.com/office/powerpoint/2010/main" val="3302807617"/>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person standing in a kitchen&#10;&#10;Description automatically generated">
            <a:extLst>
              <a:ext uri="{FF2B5EF4-FFF2-40B4-BE49-F238E27FC236}">
                <a16:creationId xmlns:a16="http://schemas.microsoft.com/office/drawing/2014/main" id="{A215AF70-2367-9347-B9BB-47E76FD0D330}"/>
              </a:ext>
            </a:extLst>
          </p:cNvPr>
          <p:cNvPicPr>
            <a:picLocks noChangeAspect="1"/>
          </p:cNvPicPr>
          <p:nvPr/>
        </p:nvPicPr>
        <p:blipFill rotWithShape="1">
          <a:blip r:embed="rId2"/>
          <a:srcRect t="3195" r="2" b="12263"/>
          <a:stretch/>
        </p:blipFill>
        <p:spPr>
          <a:xfrm>
            <a:off x="-42863" y="3429000"/>
            <a:ext cx="6092951" cy="3429000"/>
          </a:xfrm>
          <a:prstGeom prst="rect">
            <a:avLst/>
          </a:prstGeom>
          <a:ln>
            <a:noFill/>
          </a:ln>
        </p:spPr>
      </p:pic>
      <p:pic>
        <p:nvPicPr>
          <p:cNvPr id="7" name="Picture 6" descr="A large green field with trees in the background&#10;&#10;Description automatically generated">
            <a:extLst>
              <a:ext uri="{FF2B5EF4-FFF2-40B4-BE49-F238E27FC236}">
                <a16:creationId xmlns:a16="http://schemas.microsoft.com/office/drawing/2014/main" id="{B3281085-A640-1C4B-BE46-0EC1972DF688}"/>
              </a:ext>
            </a:extLst>
          </p:cNvPr>
          <p:cNvPicPr>
            <a:picLocks noChangeAspect="1"/>
          </p:cNvPicPr>
          <p:nvPr/>
        </p:nvPicPr>
        <p:blipFill rotWithShape="1">
          <a:blip r:embed="rId3"/>
          <a:srcRect l="8843" r="1" b="1"/>
          <a:stretch/>
        </p:blipFill>
        <p:spPr>
          <a:xfrm>
            <a:off x="3488" y="-14288"/>
            <a:ext cx="6046600" cy="3401213"/>
          </a:xfrm>
          <a:prstGeom prst="rect">
            <a:avLst/>
          </a:prstGeom>
          <a:ln>
            <a:noFill/>
          </a:ln>
        </p:spPr>
      </p:pic>
      <p:sp>
        <p:nvSpPr>
          <p:cNvPr id="5" name="TextBox 4">
            <a:extLst>
              <a:ext uri="{FF2B5EF4-FFF2-40B4-BE49-F238E27FC236}">
                <a16:creationId xmlns:a16="http://schemas.microsoft.com/office/drawing/2014/main" id="{B2CD5994-714C-1749-A4C9-99C21E023314}"/>
              </a:ext>
            </a:extLst>
          </p:cNvPr>
          <p:cNvSpPr txBox="1"/>
          <p:nvPr/>
        </p:nvSpPr>
        <p:spPr>
          <a:xfrm>
            <a:off x="-48960" y="-949056"/>
            <a:ext cx="6325531" cy="185190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700" dirty="0">
                <a:solidFill>
                  <a:schemeClr val="bg1"/>
                </a:solidFill>
                <a:latin typeface="+mj-lt"/>
                <a:ea typeface="+mj-ea"/>
                <a:cs typeface="+mj-cs"/>
              </a:rPr>
              <a:t>MAR VISTA RESOURCES </a:t>
            </a:r>
            <a:r>
              <a:rPr lang="en-US" sz="2000" dirty="0">
                <a:solidFill>
                  <a:schemeClr val="bg1"/>
                </a:solidFill>
                <a:latin typeface="+mj-lt"/>
                <a:ea typeface="+mj-ea"/>
                <a:cs typeface="+mj-cs"/>
              </a:rPr>
              <a:t>HEADQUARTERS &amp; PLANT</a:t>
            </a:r>
          </a:p>
        </p:txBody>
      </p:sp>
      <p:sp>
        <p:nvSpPr>
          <p:cNvPr id="4" name="TextBox 3">
            <a:extLst>
              <a:ext uri="{FF2B5EF4-FFF2-40B4-BE49-F238E27FC236}">
                <a16:creationId xmlns:a16="http://schemas.microsoft.com/office/drawing/2014/main" id="{9CC82386-BDB5-7941-854F-7FB3BC6A2190}"/>
              </a:ext>
            </a:extLst>
          </p:cNvPr>
          <p:cNvSpPr txBox="1"/>
          <p:nvPr/>
        </p:nvSpPr>
        <p:spPr>
          <a:xfrm>
            <a:off x="-342187" y="902848"/>
            <a:ext cx="6392275" cy="461665"/>
          </a:xfrm>
          <a:prstGeom prst="rect">
            <a:avLst/>
          </a:prstGeom>
          <a:noFill/>
        </p:spPr>
        <p:txBody>
          <a:bodyPr wrap="square" rtlCol="0">
            <a:spAutoFit/>
          </a:bodyPr>
          <a:lstStyle/>
          <a:p>
            <a:pPr algn="ctr">
              <a:spcAft>
                <a:spcPts val="600"/>
              </a:spcAft>
            </a:pPr>
            <a:r>
              <a:rPr lang="en-US" sz="1200" dirty="0">
                <a:solidFill>
                  <a:schemeClr val="bg1"/>
                </a:solidFill>
              </a:rPr>
              <a:t>745 North Ave., Corcoran, CA </a:t>
            </a:r>
            <a:r>
              <a:rPr lang="en-US" sz="1200" b="1" dirty="0">
                <a:solidFill>
                  <a:schemeClr val="bg1"/>
                </a:solidFill>
              </a:rPr>
              <a:t>(559) 992-4535 O |(559) 992-4537 F</a:t>
            </a:r>
            <a:br>
              <a:rPr lang="en-US" sz="1200" b="1" dirty="0">
                <a:solidFill>
                  <a:schemeClr val="bg1"/>
                </a:solidFill>
              </a:rPr>
            </a:br>
            <a:r>
              <a:rPr lang="en-US" sz="1200" dirty="0" err="1">
                <a:solidFill>
                  <a:schemeClr val="bg1"/>
                </a:solidFill>
              </a:rPr>
              <a:t>marvistaresources.com</a:t>
            </a:r>
            <a:endParaRPr lang="en-US" sz="1200" dirty="0">
              <a:solidFill>
                <a:schemeClr val="bg1"/>
              </a:solidFill>
            </a:endParaRPr>
          </a:p>
        </p:txBody>
      </p:sp>
      <p:sp>
        <p:nvSpPr>
          <p:cNvPr id="15" name="Rectangle 14">
            <a:extLst>
              <a:ext uri="{FF2B5EF4-FFF2-40B4-BE49-F238E27FC236}">
                <a16:creationId xmlns:a16="http://schemas.microsoft.com/office/drawing/2014/main" id="{EF669A65-600C-8645-9B26-19337B6E13C1}"/>
              </a:ext>
            </a:extLst>
          </p:cNvPr>
          <p:cNvSpPr/>
          <p:nvPr/>
        </p:nvSpPr>
        <p:spPr>
          <a:xfrm>
            <a:off x="8929688" y="-11552"/>
            <a:ext cx="3262312" cy="6833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in a room&#10;&#10;Description automatically generated">
            <a:extLst>
              <a:ext uri="{FF2B5EF4-FFF2-40B4-BE49-F238E27FC236}">
                <a16:creationId xmlns:a16="http://schemas.microsoft.com/office/drawing/2014/main" id="{069C6432-836C-FB45-905B-A04ACD2B6D86}"/>
              </a:ext>
            </a:extLst>
          </p:cNvPr>
          <p:cNvPicPr>
            <a:picLocks noChangeAspect="1"/>
          </p:cNvPicPr>
          <p:nvPr/>
        </p:nvPicPr>
        <p:blipFill rotWithShape="1">
          <a:blip r:embed="rId4"/>
          <a:srcRect t="50" r="2" b="2"/>
          <a:stretch/>
        </p:blipFill>
        <p:spPr>
          <a:xfrm>
            <a:off x="6096000" y="-11552"/>
            <a:ext cx="6099048" cy="3392671"/>
          </a:xfrm>
          <a:prstGeom prst="rect">
            <a:avLst/>
          </a:prstGeom>
          <a:ln>
            <a:noFill/>
          </a:ln>
        </p:spPr>
      </p:pic>
      <p:pic>
        <p:nvPicPr>
          <p:cNvPr id="9" name="Picture 8" descr="A factory next to a building&#10;&#10;Description automatically generated">
            <a:extLst>
              <a:ext uri="{FF2B5EF4-FFF2-40B4-BE49-F238E27FC236}">
                <a16:creationId xmlns:a16="http://schemas.microsoft.com/office/drawing/2014/main" id="{674543AE-021D-1C49-83D0-64007567C108}"/>
              </a:ext>
            </a:extLst>
          </p:cNvPr>
          <p:cNvPicPr>
            <a:picLocks noChangeAspect="1"/>
          </p:cNvPicPr>
          <p:nvPr/>
        </p:nvPicPr>
        <p:blipFill rotWithShape="1">
          <a:blip r:embed="rId5"/>
          <a:srcRect l="1642" t="30061" r="-443" b="28278"/>
          <a:stretch/>
        </p:blipFill>
        <p:spPr>
          <a:xfrm>
            <a:off x="6096000" y="3429000"/>
            <a:ext cx="6096000" cy="3392681"/>
          </a:xfrm>
          <a:prstGeom prst="rect">
            <a:avLst/>
          </a:prstGeom>
          <a:ln>
            <a:noFill/>
          </a:ln>
        </p:spPr>
      </p:pic>
    </p:spTree>
    <p:extLst>
      <p:ext uri="{BB962C8B-B14F-4D97-AF65-F5344CB8AC3E}">
        <p14:creationId xmlns:p14="http://schemas.microsoft.com/office/powerpoint/2010/main" val="4255084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Picture 15" descr="A picture containing fruit, outdoor, grape, grass&#10;&#10;Description automatically generated">
            <a:extLst>
              <a:ext uri="{FF2B5EF4-FFF2-40B4-BE49-F238E27FC236}">
                <a16:creationId xmlns:a16="http://schemas.microsoft.com/office/drawing/2014/main" id="{383357C4-DC93-FA43-B14C-1289BE801D50}"/>
              </a:ext>
            </a:extLst>
          </p:cNvPr>
          <p:cNvPicPr>
            <a:picLocks noChangeAspect="1"/>
          </p:cNvPicPr>
          <p:nvPr/>
        </p:nvPicPr>
        <p:blipFill rotWithShape="1">
          <a:blip r:embed="rId2">
            <a:alphaModFix amt="35000"/>
          </a:blip>
          <a:srcRect t="-9322" b="9322"/>
          <a:stretch/>
        </p:blipFill>
        <p:spPr>
          <a:xfrm>
            <a:off x="-14288" y="-22749"/>
            <a:ext cx="12192697" cy="6866468"/>
          </a:xfrm>
          <a:prstGeom prst="rect">
            <a:avLst/>
          </a:prstGeom>
        </p:spPr>
      </p:pic>
      <p:grpSp>
        <p:nvGrpSpPr>
          <p:cNvPr id="17" name="Group 16">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18" name="Straight Connector 17">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8" name="Rectangle 27">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sign&#10;&#10;Description automatically generated">
            <a:extLst>
              <a:ext uri="{FF2B5EF4-FFF2-40B4-BE49-F238E27FC236}">
                <a16:creationId xmlns:a16="http://schemas.microsoft.com/office/drawing/2014/main" id="{BC4C8606-38FE-0940-8117-001BB07C7C0A}"/>
              </a:ext>
            </a:extLst>
          </p:cNvPr>
          <p:cNvPicPr>
            <a:picLocks noChangeAspect="1"/>
          </p:cNvPicPr>
          <p:nvPr/>
        </p:nvPicPr>
        <p:blipFill>
          <a:blip r:embed="rId3"/>
          <a:stretch>
            <a:fillRect/>
          </a:stretch>
        </p:blipFill>
        <p:spPr>
          <a:xfrm>
            <a:off x="10481939" y="2684301"/>
            <a:ext cx="1209396" cy="773016"/>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B770DD7F-CC88-D640-9E1D-7D5AD77DB866}"/>
              </a:ext>
            </a:extLst>
          </p:cNvPr>
          <p:cNvPicPr>
            <a:picLocks noChangeAspect="1"/>
          </p:cNvPicPr>
          <p:nvPr/>
        </p:nvPicPr>
        <p:blipFill>
          <a:blip r:embed="rId4"/>
          <a:stretch>
            <a:fillRect/>
          </a:stretch>
        </p:blipFill>
        <p:spPr>
          <a:xfrm>
            <a:off x="7398600" y="528797"/>
            <a:ext cx="4195028" cy="1206070"/>
          </a:xfrm>
          <a:prstGeom prst="rect">
            <a:avLst/>
          </a:prstGeom>
        </p:spPr>
      </p:pic>
      <p:sp>
        <p:nvSpPr>
          <p:cNvPr id="7" name="TextBox 6">
            <a:extLst>
              <a:ext uri="{FF2B5EF4-FFF2-40B4-BE49-F238E27FC236}">
                <a16:creationId xmlns:a16="http://schemas.microsoft.com/office/drawing/2014/main" id="{97A4736A-438F-9245-AA55-B858CA019287}"/>
              </a:ext>
            </a:extLst>
          </p:cNvPr>
          <p:cNvSpPr txBox="1"/>
          <p:nvPr/>
        </p:nvSpPr>
        <p:spPr>
          <a:xfrm>
            <a:off x="1001399" y="5272381"/>
            <a:ext cx="10655612" cy="562215"/>
          </a:xfrm>
          <a:prstGeom prst="rect">
            <a:avLst/>
          </a:prstGeom>
        </p:spPr>
        <p:txBody>
          <a:bodyPr vert="horz" lIns="91440" tIns="45720" rIns="91440" bIns="45720" rtlCol="0" anchor="ctr">
            <a:noAutofit/>
          </a:bodyPr>
          <a:lstStyle/>
          <a:p>
            <a:pPr>
              <a:lnSpc>
                <a:spcPct val="90000"/>
              </a:lnSpc>
              <a:spcBef>
                <a:spcPts val="1000"/>
              </a:spcBef>
              <a:buClr>
                <a:schemeClr val="accent1"/>
              </a:buClr>
              <a:buSzPct val="80000"/>
            </a:pPr>
            <a:r>
              <a:rPr lang="en-US" dirty="0">
                <a:solidFill>
                  <a:schemeClr val="bg1"/>
                </a:solidFill>
              </a:rPr>
              <a:t>Contact for more information: (559) 992-4535 (O)</a:t>
            </a:r>
          </a:p>
          <a:p>
            <a:pPr>
              <a:spcBef>
                <a:spcPts val="1000"/>
              </a:spcBef>
              <a:buClr>
                <a:schemeClr val="accent1"/>
              </a:buClr>
              <a:buSzPct val="80000"/>
            </a:pPr>
            <a:r>
              <a:rPr lang="en-US" sz="1600" b="1" dirty="0">
                <a:solidFill>
                  <a:schemeClr val="bg1"/>
                </a:solidFill>
              </a:rPr>
              <a:t>Jay Irvine, President</a:t>
            </a:r>
            <a:br>
              <a:rPr lang="en-US" sz="1600" b="1" dirty="0">
                <a:solidFill>
                  <a:schemeClr val="bg1"/>
                </a:solidFill>
              </a:rPr>
            </a:br>
            <a:r>
              <a:rPr lang="en-US" sz="1600" b="1" dirty="0">
                <a:solidFill>
                  <a:schemeClr val="bg1"/>
                </a:solidFill>
              </a:rPr>
              <a:t>(559) 288-2424 Cell</a:t>
            </a:r>
            <a:br>
              <a:rPr lang="en-US" sz="1600" b="1" dirty="0">
                <a:solidFill>
                  <a:schemeClr val="bg1"/>
                </a:solidFill>
              </a:rPr>
            </a:br>
            <a:r>
              <a:rPr lang="en-US" sz="1600" b="1" dirty="0" err="1">
                <a:solidFill>
                  <a:schemeClr val="bg1"/>
                </a:solidFill>
              </a:rPr>
              <a:t>jirvine@marvistaresources.com</a:t>
            </a:r>
            <a:endParaRPr lang="en-US" sz="1600" dirty="0">
              <a:solidFill>
                <a:schemeClr val="bg1"/>
              </a:solidFill>
            </a:endParaRPr>
          </a:p>
        </p:txBody>
      </p:sp>
      <p:pic>
        <p:nvPicPr>
          <p:cNvPr id="4" name="Picture 3" descr="A picture containing drawing&#10;&#10;Description automatically generated">
            <a:extLst>
              <a:ext uri="{FF2B5EF4-FFF2-40B4-BE49-F238E27FC236}">
                <a16:creationId xmlns:a16="http://schemas.microsoft.com/office/drawing/2014/main" id="{8A43104F-25A2-6449-8EF0-EF7DBAB49493}"/>
              </a:ext>
            </a:extLst>
          </p:cNvPr>
          <p:cNvPicPr>
            <a:picLocks noChangeAspect="1"/>
          </p:cNvPicPr>
          <p:nvPr/>
        </p:nvPicPr>
        <p:blipFill rotWithShape="1">
          <a:blip r:embed="rId5"/>
          <a:srcRect r="10344"/>
          <a:stretch/>
        </p:blipFill>
        <p:spPr>
          <a:xfrm>
            <a:off x="7398600" y="1860024"/>
            <a:ext cx="4267458" cy="880565"/>
          </a:xfrm>
          <a:prstGeom prst="rect">
            <a:avLst/>
          </a:prstGeom>
        </p:spPr>
      </p:pic>
      <p:sp>
        <p:nvSpPr>
          <p:cNvPr id="27" name="Rectangle 26">
            <a:extLst>
              <a:ext uri="{FF2B5EF4-FFF2-40B4-BE49-F238E27FC236}">
                <a16:creationId xmlns:a16="http://schemas.microsoft.com/office/drawing/2014/main" id="{8D4DB708-100D-FA47-92E8-6FD5E88B46B2}"/>
              </a:ext>
            </a:extLst>
          </p:cNvPr>
          <p:cNvSpPr/>
          <p:nvPr/>
        </p:nvSpPr>
        <p:spPr>
          <a:xfrm>
            <a:off x="-17462" y="3661494"/>
            <a:ext cx="12191303" cy="96785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2BE26FE-215F-B74D-A1A6-DC19202CEC54}"/>
              </a:ext>
            </a:extLst>
          </p:cNvPr>
          <p:cNvSpPr txBox="1"/>
          <p:nvPr/>
        </p:nvSpPr>
        <p:spPr>
          <a:xfrm>
            <a:off x="1001399" y="3781151"/>
            <a:ext cx="7667402" cy="707886"/>
          </a:xfrm>
          <a:prstGeom prst="rect">
            <a:avLst/>
          </a:prstGeom>
          <a:noFill/>
        </p:spPr>
        <p:txBody>
          <a:bodyPr wrap="square" rtlCol="0">
            <a:spAutoFit/>
          </a:bodyPr>
          <a:lstStyle/>
          <a:p>
            <a:r>
              <a:rPr lang="en-US" sz="4000" dirty="0">
                <a:solidFill>
                  <a:schemeClr val="bg1"/>
                </a:solidFill>
              </a:rPr>
              <a:t>Thank you for your business!</a:t>
            </a:r>
          </a:p>
        </p:txBody>
      </p:sp>
      <p:sp>
        <p:nvSpPr>
          <p:cNvPr id="13" name="TextBox 12">
            <a:extLst>
              <a:ext uri="{FF2B5EF4-FFF2-40B4-BE49-F238E27FC236}">
                <a16:creationId xmlns:a16="http://schemas.microsoft.com/office/drawing/2014/main" id="{CE964405-0597-EB41-BA0E-A45403AEF7AE}"/>
              </a:ext>
            </a:extLst>
          </p:cNvPr>
          <p:cNvSpPr txBox="1"/>
          <p:nvPr/>
        </p:nvSpPr>
        <p:spPr>
          <a:xfrm>
            <a:off x="1001398" y="835378"/>
            <a:ext cx="5910128" cy="2646878"/>
          </a:xfrm>
          <a:prstGeom prst="rect">
            <a:avLst/>
          </a:prstGeom>
          <a:noFill/>
        </p:spPr>
        <p:txBody>
          <a:bodyPr wrap="square" rtlCol="0">
            <a:spAutoFit/>
          </a:bodyPr>
          <a:lstStyle/>
          <a:p>
            <a:r>
              <a:rPr lang="en-US" sz="2800" b="1" dirty="0">
                <a:solidFill>
                  <a:schemeClr val="accent2"/>
                </a:solidFill>
              </a:rPr>
              <a:t>EF300</a:t>
            </a:r>
            <a:r>
              <a:rPr lang="en-US" dirty="0"/>
              <a:t> (Insecticide)</a:t>
            </a:r>
          </a:p>
          <a:p>
            <a:endParaRPr lang="en-US" dirty="0"/>
          </a:p>
          <a:p>
            <a:r>
              <a:rPr lang="en-US" sz="2800" b="1" dirty="0">
                <a:solidFill>
                  <a:schemeClr val="accent2"/>
                </a:solidFill>
              </a:rPr>
              <a:t>EF400</a:t>
            </a:r>
            <a:r>
              <a:rPr lang="en-US" dirty="0"/>
              <a:t> (Fungicide)</a:t>
            </a:r>
          </a:p>
          <a:p>
            <a:endParaRPr lang="en-US" dirty="0"/>
          </a:p>
          <a:p>
            <a:r>
              <a:rPr lang="en-US" sz="2800" b="1" dirty="0" err="1">
                <a:solidFill>
                  <a:schemeClr val="accent2"/>
                </a:solidFill>
              </a:rPr>
              <a:t>BacStop</a:t>
            </a:r>
            <a:r>
              <a:rPr lang="en-US" dirty="0"/>
              <a:t> (Bactericide/Fungicide)</a:t>
            </a:r>
          </a:p>
          <a:p>
            <a:endParaRPr lang="en-US" dirty="0"/>
          </a:p>
          <a:p>
            <a:r>
              <a:rPr lang="en-US" sz="2800" b="1" dirty="0" err="1">
                <a:solidFill>
                  <a:schemeClr val="accent2"/>
                </a:solidFill>
              </a:rPr>
              <a:t>SoilShot</a:t>
            </a:r>
            <a:r>
              <a:rPr lang="en-US" dirty="0"/>
              <a:t> (Nematicide/Fungicide)</a:t>
            </a:r>
          </a:p>
        </p:txBody>
      </p:sp>
    </p:spTree>
    <p:extLst>
      <p:ext uri="{BB962C8B-B14F-4D97-AF65-F5344CB8AC3E}">
        <p14:creationId xmlns:p14="http://schemas.microsoft.com/office/powerpoint/2010/main" val="1767985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1EE0-70EC-4536-9FD9-16FAF6713A35}"/>
              </a:ext>
            </a:extLst>
          </p:cNvPr>
          <p:cNvSpPr>
            <a:spLocks noGrp="1"/>
          </p:cNvSpPr>
          <p:nvPr>
            <p:ph type="title"/>
          </p:nvPr>
        </p:nvSpPr>
        <p:spPr>
          <a:xfrm>
            <a:off x="952500" y="1076325"/>
            <a:ext cx="8596668" cy="1389888"/>
          </a:xfrm>
        </p:spPr>
        <p:txBody>
          <a:bodyPr/>
          <a:lstStyle/>
          <a:p>
            <a:r>
              <a:rPr lang="en-US" b="1" dirty="0"/>
              <a:t>Known Modes of Action </a:t>
            </a:r>
            <a:br>
              <a:rPr lang="en-US" b="1" dirty="0"/>
            </a:br>
            <a:r>
              <a:rPr lang="en-US" b="1" dirty="0"/>
              <a:t>of Botanical Plant Extracts</a:t>
            </a:r>
          </a:p>
        </p:txBody>
      </p:sp>
      <p:sp>
        <p:nvSpPr>
          <p:cNvPr id="3" name="Content Placeholder 2">
            <a:extLst>
              <a:ext uri="{FF2B5EF4-FFF2-40B4-BE49-F238E27FC236}">
                <a16:creationId xmlns:a16="http://schemas.microsoft.com/office/drawing/2014/main" id="{236F04B8-22ED-4990-86E4-8DA7BA26C19F}"/>
              </a:ext>
            </a:extLst>
          </p:cNvPr>
          <p:cNvSpPr>
            <a:spLocks noGrp="1"/>
          </p:cNvSpPr>
          <p:nvPr>
            <p:ph idx="1"/>
          </p:nvPr>
        </p:nvSpPr>
        <p:spPr>
          <a:xfrm>
            <a:off x="1077384" y="2565654"/>
            <a:ext cx="8596668" cy="3761458"/>
          </a:xfrm>
        </p:spPr>
        <p:txBody>
          <a:bodyPr>
            <a:normAutofit/>
          </a:bodyPr>
          <a:lstStyle/>
          <a:p>
            <a:r>
              <a:rPr lang="en-US" dirty="0"/>
              <a:t>Neurotoxicity</a:t>
            </a:r>
          </a:p>
          <a:p>
            <a:r>
              <a:rPr lang="en-US" dirty="0"/>
              <a:t>Regulation of insect growth</a:t>
            </a:r>
          </a:p>
          <a:p>
            <a:r>
              <a:rPr lang="en-US" dirty="0"/>
              <a:t>Deterioration of insect waxy cuticle/exoskeleton </a:t>
            </a:r>
          </a:p>
          <a:p>
            <a:r>
              <a:rPr lang="en-US" dirty="0"/>
              <a:t>Impede digestive enzymes in insects</a:t>
            </a:r>
          </a:p>
          <a:p>
            <a:r>
              <a:rPr lang="en-US" dirty="0"/>
              <a:t>Inhibition of some internal plant biological functions</a:t>
            </a:r>
          </a:p>
          <a:p>
            <a:r>
              <a:rPr lang="en-US" dirty="0"/>
              <a:t>Dissolve and disrupt the integrity of cell walls and membranes on fungi</a:t>
            </a:r>
          </a:p>
          <a:p>
            <a:r>
              <a:rPr lang="en-US" dirty="0" err="1"/>
              <a:t>Ovicide</a:t>
            </a:r>
            <a:r>
              <a:rPr lang="en-US" dirty="0"/>
              <a:t> and Oviposition Inhibitor</a:t>
            </a:r>
          </a:p>
          <a:p>
            <a:r>
              <a:rPr lang="en-US" dirty="0"/>
              <a:t>Repellency and anti feeding properties</a:t>
            </a:r>
          </a:p>
        </p:txBody>
      </p:sp>
    </p:spTree>
    <p:extLst>
      <p:ext uri="{BB962C8B-B14F-4D97-AF65-F5344CB8AC3E}">
        <p14:creationId xmlns:p14="http://schemas.microsoft.com/office/powerpoint/2010/main" val="2360833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a:extLst>
              <a:ext uri="{FF2B5EF4-FFF2-40B4-BE49-F238E27FC236}">
                <a16:creationId xmlns:a16="http://schemas.microsoft.com/office/drawing/2014/main" id="{E532CE6F-AF6C-4CC0-A48D-C9329344D919}"/>
              </a:ext>
            </a:extLst>
          </p:cNvPr>
          <p:cNvSpPr>
            <a:spLocks noGrp="1"/>
          </p:cNvSpPr>
          <p:nvPr>
            <p:ph type="subTitle" idx="1"/>
          </p:nvPr>
        </p:nvSpPr>
        <p:spPr>
          <a:xfrm>
            <a:off x="1507067" y="4290319"/>
            <a:ext cx="7766936" cy="1096899"/>
          </a:xfrm>
        </p:spPr>
        <p:txBody>
          <a:bodyPr>
            <a:normAutofit/>
          </a:bodyPr>
          <a:lstStyle/>
          <a:p>
            <a:r>
              <a:rPr lang="en-US">
                <a:solidFill>
                  <a:schemeClr val="tx1"/>
                </a:solidFill>
              </a:rPr>
              <a:t>Humans and animals do not have the proteins or cell structure that insect, fungi and bacteria have that botanical crop protection formulations attack and kill. </a:t>
            </a:r>
          </a:p>
        </p:txBody>
      </p:sp>
      <p:sp>
        <p:nvSpPr>
          <p:cNvPr id="2" name="Title 1">
            <a:extLst>
              <a:ext uri="{FF2B5EF4-FFF2-40B4-BE49-F238E27FC236}">
                <a16:creationId xmlns:a16="http://schemas.microsoft.com/office/drawing/2014/main" id="{6A716E19-DFFD-434B-973B-91735FC0D3D5}"/>
              </a:ext>
            </a:extLst>
          </p:cNvPr>
          <p:cNvSpPr>
            <a:spLocks noGrp="1"/>
          </p:cNvSpPr>
          <p:nvPr>
            <p:ph type="ctrTitle"/>
          </p:nvPr>
        </p:nvSpPr>
        <p:spPr>
          <a:xfrm>
            <a:off x="1507067" y="2644020"/>
            <a:ext cx="7766936" cy="1646302"/>
          </a:xfrm>
        </p:spPr>
        <p:txBody>
          <a:bodyPr>
            <a:normAutofit/>
          </a:bodyPr>
          <a:lstStyle/>
          <a:p>
            <a:pPr>
              <a:lnSpc>
                <a:spcPct val="90000"/>
              </a:lnSpc>
            </a:pPr>
            <a:r>
              <a:rPr lang="en-US" sz="3400" dirty="0" err="1"/>
              <a:t>GreenFurrow</a:t>
            </a:r>
            <a:r>
              <a:rPr lang="en-US" sz="3400" dirty="0"/>
              <a:t> Botanical Extracts Are Not Toxic to Humans and Animals</a:t>
            </a:r>
          </a:p>
        </p:txBody>
      </p:sp>
    </p:spTree>
    <p:extLst>
      <p:ext uri="{BB962C8B-B14F-4D97-AF65-F5344CB8AC3E}">
        <p14:creationId xmlns:p14="http://schemas.microsoft.com/office/powerpoint/2010/main" val="413974705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2AE25B-C66C-384A-BA1B-135B78688B20}"/>
              </a:ext>
            </a:extLst>
          </p:cNvPr>
          <p:cNvSpPr>
            <a:spLocks noGrp="1"/>
          </p:cNvSpPr>
          <p:nvPr>
            <p:ph idx="1"/>
          </p:nvPr>
        </p:nvSpPr>
        <p:spPr>
          <a:xfrm>
            <a:off x="1124733" y="2667000"/>
            <a:ext cx="8207202" cy="3971443"/>
          </a:xfrm>
        </p:spPr>
        <p:txBody>
          <a:bodyPr/>
          <a:lstStyle/>
          <a:p>
            <a:endParaRPr lang="en-US" dirty="0"/>
          </a:p>
          <a:p>
            <a:endParaRPr lang="en-US" dirty="0"/>
          </a:p>
        </p:txBody>
      </p:sp>
      <p:sp>
        <p:nvSpPr>
          <p:cNvPr id="10" name="Rectangle 2">
            <a:extLst>
              <a:ext uri="{FF2B5EF4-FFF2-40B4-BE49-F238E27FC236}">
                <a16:creationId xmlns:a16="http://schemas.microsoft.com/office/drawing/2014/main" id="{816FB502-3AD3-1541-8725-C989AD8FBC59}"/>
              </a:ext>
            </a:extLst>
          </p:cNvPr>
          <p:cNvSpPr/>
          <p:nvPr/>
        </p:nvSpPr>
        <p:spPr>
          <a:xfrm>
            <a:off x="7776639" y="-15423"/>
            <a:ext cx="4406120" cy="6908749"/>
          </a:xfrm>
          <a:custGeom>
            <a:avLst/>
            <a:gdLst>
              <a:gd name="connsiteX0" fmla="*/ 0 w 2868266"/>
              <a:gd name="connsiteY0" fmla="*/ 0 h 2683111"/>
              <a:gd name="connsiteX1" fmla="*/ 2868266 w 2868266"/>
              <a:gd name="connsiteY1" fmla="*/ 0 h 2683111"/>
              <a:gd name="connsiteX2" fmla="*/ 2868266 w 2868266"/>
              <a:gd name="connsiteY2" fmla="*/ 2683111 h 2683111"/>
              <a:gd name="connsiteX3" fmla="*/ 0 w 2868266"/>
              <a:gd name="connsiteY3" fmla="*/ 2683111 h 2683111"/>
              <a:gd name="connsiteX4" fmla="*/ 0 w 2868266"/>
              <a:gd name="connsiteY4" fmla="*/ 0 h 2683111"/>
              <a:gd name="connsiteX0" fmla="*/ 0 w 2868266"/>
              <a:gd name="connsiteY0" fmla="*/ 41564 h 2724675"/>
              <a:gd name="connsiteX1" fmla="*/ 2203248 w 2868266"/>
              <a:gd name="connsiteY1" fmla="*/ 0 h 2724675"/>
              <a:gd name="connsiteX2" fmla="*/ 2868266 w 2868266"/>
              <a:gd name="connsiteY2" fmla="*/ 2724675 h 2724675"/>
              <a:gd name="connsiteX3" fmla="*/ 0 w 2868266"/>
              <a:gd name="connsiteY3" fmla="*/ 2724675 h 2724675"/>
              <a:gd name="connsiteX4" fmla="*/ 0 w 2868266"/>
              <a:gd name="connsiteY4" fmla="*/ 41564 h 2724675"/>
              <a:gd name="connsiteX0" fmla="*/ 0 w 3838084"/>
              <a:gd name="connsiteY0" fmla="*/ 41564 h 2724675"/>
              <a:gd name="connsiteX1" fmla="*/ 2203248 w 3838084"/>
              <a:gd name="connsiteY1" fmla="*/ 0 h 2724675"/>
              <a:gd name="connsiteX2" fmla="*/ 3838084 w 3838084"/>
              <a:gd name="connsiteY2" fmla="*/ 895875 h 2724675"/>
              <a:gd name="connsiteX3" fmla="*/ 0 w 3838084"/>
              <a:gd name="connsiteY3" fmla="*/ 2724675 h 2724675"/>
              <a:gd name="connsiteX4" fmla="*/ 0 w 3838084"/>
              <a:gd name="connsiteY4" fmla="*/ 41564 h 2724675"/>
              <a:gd name="connsiteX0" fmla="*/ 0 w 3838084"/>
              <a:gd name="connsiteY0" fmla="*/ 1399310 h 4082421"/>
              <a:gd name="connsiteX1" fmla="*/ 1662921 w 3838084"/>
              <a:gd name="connsiteY1" fmla="*/ 0 h 4082421"/>
              <a:gd name="connsiteX2" fmla="*/ 3838084 w 3838084"/>
              <a:gd name="connsiteY2" fmla="*/ 2253621 h 4082421"/>
              <a:gd name="connsiteX3" fmla="*/ 0 w 3838084"/>
              <a:gd name="connsiteY3" fmla="*/ 4082421 h 4082421"/>
              <a:gd name="connsiteX4" fmla="*/ 0 w 3838084"/>
              <a:gd name="connsiteY4" fmla="*/ 1399310 h 4082421"/>
              <a:gd name="connsiteX0" fmla="*/ 0 w 3838084"/>
              <a:gd name="connsiteY0" fmla="*/ 1399310 h 6950312"/>
              <a:gd name="connsiteX1" fmla="*/ 1662921 w 3838084"/>
              <a:gd name="connsiteY1" fmla="*/ 0 h 6950312"/>
              <a:gd name="connsiteX2" fmla="*/ 3838084 w 3838084"/>
              <a:gd name="connsiteY2" fmla="*/ 2253621 h 6950312"/>
              <a:gd name="connsiteX3" fmla="*/ 3131127 w 3838084"/>
              <a:gd name="connsiteY3" fmla="*/ 6950312 h 6950312"/>
              <a:gd name="connsiteX4" fmla="*/ 0 w 3838084"/>
              <a:gd name="connsiteY4" fmla="*/ 1399310 h 6950312"/>
              <a:gd name="connsiteX0" fmla="*/ 0 w 4406120"/>
              <a:gd name="connsiteY0" fmla="*/ 6913419 h 6950312"/>
              <a:gd name="connsiteX1" fmla="*/ 2230957 w 4406120"/>
              <a:gd name="connsiteY1" fmla="*/ 0 h 6950312"/>
              <a:gd name="connsiteX2" fmla="*/ 4406120 w 4406120"/>
              <a:gd name="connsiteY2" fmla="*/ 2253621 h 6950312"/>
              <a:gd name="connsiteX3" fmla="*/ 3699163 w 4406120"/>
              <a:gd name="connsiteY3" fmla="*/ 6950312 h 6950312"/>
              <a:gd name="connsiteX4" fmla="*/ 0 w 4406120"/>
              <a:gd name="connsiteY4" fmla="*/ 6913419 h 6950312"/>
              <a:gd name="connsiteX0" fmla="*/ 0 w 4406120"/>
              <a:gd name="connsiteY0" fmla="*/ 6871856 h 6908749"/>
              <a:gd name="connsiteX1" fmla="*/ 2258666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 name="connsiteX0" fmla="*/ 0 w 4406120"/>
              <a:gd name="connsiteY0" fmla="*/ 6854922 h 6891815"/>
              <a:gd name="connsiteX1" fmla="*/ 2140133 w 4406120"/>
              <a:gd name="connsiteY1" fmla="*/ 0 h 6891815"/>
              <a:gd name="connsiteX2" fmla="*/ 4406120 w 4406120"/>
              <a:gd name="connsiteY2" fmla="*/ 2195124 h 6891815"/>
              <a:gd name="connsiteX3" fmla="*/ 3699163 w 4406120"/>
              <a:gd name="connsiteY3" fmla="*/ 6891815 h 6891815"/>
              <a:gd name="connsiteX4" fmla="*/ 0 w 4406120"/>
              <a:gd name="connsiteY4" fmla="*/ 6854922 h 6891815"/>
              <a:gd name="connsiteX0" fmla="*/ 0 w 4406120"/>
              <a:gd name="connsiteY0" fmla="*/ 6871856 h 6908749"/>
              <a:gd name="connsiteX1" fmla="*/ 1547466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6120" h="6908749">
                <a:moveTo>
                  <a:pt x="0" y="6871856"/>
                </a:moveTo>
                <a:lnTo>
                  <a:pt x="1547466" y="0"/>
                </a:lnTo>
                <a:lnTo>
                  <a:pt x="4406120" y="2212058"/>
                </a:lnTo>
                <a:lnTo>
                  <a:pt x="3699163" y="6908749"/>
                </a:lnTo>
                <a:lnTo>
                  <a:pt x="0" y="68718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ADFFD34-4F3A-411E-87CD-2D47F81EC3B1}"/>
              </a:ext>
            </a:extLst>
          </p:cNvPr>
          <p:cNvPicPr>
            <a:picLocks noChangeAspect="1"/>
          </p:cNvPicPr>
          <p:nvPr/>
        </p:nvPicPr>
        <p:blipFill>
          <a:blip r:embed="rId2"/>
          <a:stretch>
            <a:fillRect/>
          </a:stretch>
        </p:blipFill>
        <p:spPr>
          <a:xfrm>
            <a:off x="1124733" y="2514324"/>
            <a:ext cx="3995480" cy="3632739"/>
          </a:xfrm>
          <a:prstGeom prst="rect">
            <a:avLst/>
          </a:prstGeom>
        </p:spPr>
      </p:pic>
      <p:sp>
        <p:nvSpPr>
          <p:cNvPr id="11" name="Rectangle 10">
            <a:extLst>
              <a:ext uri="{FF2B5EF4-FFF2-40B4-BE49-F238E27FC236}">
                <a16:creationId xmlns:a16="http://schemas.microsoft.com/office/drawing/2014/main" id="{A0B1C09C-7D46-B147-8F3E-2B829D2418DA}"/>
              </a:ext>
            </a:extLst>
          </p:cNvPr>
          <p:cNvSpPr/>
          <p:nvPr/>
        </p:nvSpPr>
        <p:spPr>
          <a:xfrm>
            <a:off x="0" y="685800"/>
            <a:ext cx="9496926" cy="5352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A85A726-4F36-FE4D-BCCE-3930AEADEC77}"/>
              </a:ext>
            </a:extLst>
          </p:cNvPr>
          <p:cNvSpPr>
            <a:spLocks noGrp="1"/>
          </p:cNvSpPr>
          <p:nvPr>
            <p:ph type="title"/>
          </p:nvPr>
        </p:nvSpPr>
        <p:spPr>
          <a:xfrm>
            <a:off x="990223" y="686208"/>
            <a:ext cx="8164912" cy="916950"/>
          </a:xfrm>
        </p:spPr>
        <p:txBody>
          <a:bodyPr>
            <a:normAutofit/>
          </a:bodyPr>
          <a:lstStyle/>
          <a:p>
            <a:r>
              <a:rPr lang="en-US" sz="2800" dirty="0">
                <a:solidFill>
                  <a:schemeClr val="bg1"/>
                </a:solidFill>
              </a:rPr>
              <a:t>PROTECTION OF BEES AND BENEFICIALS</a:t>
            </a:r>
          </a:p>
        </p:txBody>
      </p:sp>
      <p:sp>
        <p:nvSpPr>
          <p:cNvPr id="2" name="Rectangle 1">
            <a:extLst>
              <a:ext uri="{FF2B5EF4-FFF2-40B4-BE49-F238E27FC236}">
                <a16:creationId xmlns:a16="http://schemas.microsoft.com/office/drawing/2014/main" id="{1FF380E3-8567-8248-B899-4E4C4858D13E}"/>
              </a:ext>
            </a:extLst>
          </p:cNvPr>
          <p:cNvSpPr/>
          <p:nvPr/>
        </p:nvSpPr>
        <p:spPr>
          <a:xfrm>
            <a:off x="1039124" y="1698775"/>
            <a:ext cx="9908962" cy="497508"/>
          </a:xfrm>
          <a:prstGeom prst="rect">
            <a:avLst/>
          </a:prstGeom>
        </p:spPr>
        <p:txBody>
          <a:bodyPr wrap="square">
            <a:spAutoFit/>
          </a:bodyPr>
          <a:lstStyle/>
          <a:p>
            <a:pPr>
              <a:lnSpc>
                <a:spcPct val="150000"/>
              </a:lnSpc>
            </a:pPr>
            <a:r>
              <a:rPr lang="en-US" sz="2000" b="1" dirty="0">
                <a:solidFill>
                  <a:schemeClr val="accent2">
                    <a:lumMod val="75000"/>
                  </a:schemeClr>
                </a:solidFill>
              </a:rPr>
              <a:t>The </a:t>
            </a:r>
            <a:r>
              <a:rPr lang="en-US" sz="2000" b="1" dirty="0" err="1">
                <a:solidFill>
                  <a:schemeClr val="accent2">
                    <a:lumMod val="75000"/>
                  </a:schemeClr>
                </a:solidFill>
              </a:rPr>
              <a:t>GreenFurrow</a:t>
            </a:r>
            <a:r>
              <a:rPr lang="en-US" sz="2000" b="1" dirty="0">
                <a:solidFill>
                  <a:schemeClr val="accent2">
                    <a:lumMod val="75000"/>
                  </a:schemeClr>
                </a:solidFill>
              </a:rPr>
              <a:t> crop protection products are designed to not harm bees. </a:t>
            </a:r>
          </a:p>
        </p:txBody>
      </p:sp>
      <p:sp>
        <p:nvSpPr>
          <p:cNvPr id="7" name="TextBox 6">
            <a:extLst>
              <a:ext uri="{FF2B5EF4-FFF2-40B4-BE49-F238E27FC236}">
                <a16:creationId xmlns:a16="http://schemas.microsoft.com/office/drawing/2014/main" id="{32DB6ABB-59B6-433E-B997-247ADD774948}"/>
              </a:ext>
            </a:extLst>
          </p:cNvPr>
          <p:cNvSpPr txBox="1"/>
          <p:nvPr/>
        </p:nvSpPr>
        <p:spPr>
          <a:xfrm>
            <a:off x="5251622" y="2364558"/>
            <a:ext cx="6203092" cy="2118913"/>
          </a:xfrm>
          <a:prstGeom prst="rect">
            <a:avLst/>
          </a:prstGeom>
          <a:noFill/>
        </p:spPr>
        <p:txBody>
          <a:bodyPr wrap="square" rtlCol="0">
            <a:spAutoFit/>
          </a:bodyPr>
          <a:lstStyle/>
          <a:p>
            <a:pPr>
              <a:lnSpc>
                <a:spcPct val="150000"/>
              </a:lnSpc>
            </a:pPr>
            <a:r>
              <a:rPr lang="en-US" dirty="0"/>
              <a:t>Unfortunately, even pesticides allowed for use in organic agriculture can cause harm to bees and other beneficial insects. There are many considerations when choosing between different pesticide options including efficacy, specificity, cost and risk to the environment.</a:t>
            </a:r>
          </a:p>
        </p:txBody>
      </p:sp>
    </p:spTree>
    <p:extLst>
      <p:ext uri="{BB962C8B-B14F-4D97-AF65-F5344CB8AC3E}">
        <p14:creationId xmlns:p14="http://schemas.microsoft.com/office/powerpoint/2010/main" val="3594952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E8F11A0-53BB-CD4D-922E-9050C6CD3F71}"/>
              </a:ext>
            </a:extLst>
          </p:cNvPr>
          <p:cNvSpPr/>
          <p:nvPr/>
        </p:nvSpPr>
        <p:spPr>
          <a:xfrm>
            <a:off x="7193256" y="-34707"/>
            <a:ext cx="4406120" cy="6892707"/>
          </a:xfrm>
          <a:custGeom>
            <a:avLst/>
            <a:gdLst>
              <a:gd name="connsiteX0" fmla="*/ 0 w 2868266"/>
              <a:gd name="connsiteY0" fmla="*/ 0 h 2683111"/>
              <a:gd name="connsiteX1" fmla="*/ 2868266 w 2868266"/>
              <a:gd name="connsiteY1" fmla="*/ 0 h 2683111"/>
              <a:gd name="connsiteX2" fmla="*/ 2868266 w 2868266"/>
              <a:gd name="connsiteY2" fmla="*/ 2683111 h 2683111"/>
              <a:gd name="connsiteX3" fmla="*/ 0 w 2868266"/>
              <a:gd name="connsiteY3" fmla="*/ 2683111 h 2683111"/>
              <a:gd name="connsiteX4" fmla="*/ 0 w 2868266"/>
              <a:gd name="connsiteY4" fmla="*/ 0 h 2683111"/>
              <a:gd name="connsiteX0" fmla="*/ 0 w 2868266"/>
              <a:gd name="connsiteY0" fmla="*/ 41564 h 2724675"/>
              <a:gd name="connsiteX1" fmla="*/ 2203248 w 2868266"/>
              <a:gd name="connsiteY1" fmla="*/ 0 h 2724675"/>
              <a:gd name="connsiteX2" fmla="*/ 2868266 w 2868266"/>
              <a:gd name="connsiteY2" fmla="*/ 2724675 h 2724675"/>
              <a:gd name="connsiteX3" fmla="*/ 0 w 2868266"/>
              <a:gd name="connsiteY3" fmla="*/ 2724675 h 2724675"/>
              <a:gd name="connsiteX4" fmla="*/ 0 w 2868266"/>
              <a:gd name="connsiteY4" fmla="*/ 41564 h 2724675"/>
              <a:gd name="connsiteX0" fmla="*/ 0 w 3838084"/>
              <a:gd name="connsiteY0" fmla="*/ 41564 h 2724675"/>
              <a:gd name="connsiteX1" fmla="*/ 2203248 w 3838084"/>
              <a:gd name="connsiteY1" fmla="*/ 0 h 2724675"/>
              <a:gd name="connsiteX2" fmla="*/ 3838084 w 3838084"/>
              <a:gd name="connsiteY2" fmla="*/ 895875 h 2724675"/>
              <a:gd name="connsiteX3" fmla="*/ 0 w 3838084"/>
              <a:gd name="connsiteY3" fmla="*/ 2724675 h 2724675"/>
              <a:gd name="connsiteX4" fmla="*/ 0 w 3838084"/>
              <a:gd name="connsiteY4" fmla="*/ 41564 h 2724675"/>
              <a:gd name="connsiteX0" fmla="*/ 0 w 3838084"/>
              <a:gd name="connsiteY0" fmla="*/ 1399310 h 4082421"/>
              <a:gd name="connsiteX1" fmla="*/ 1662921 w 3838084"/>
              <a:gd name="connsiteY1" fmla="*/ 0 h 4082421"/>
              <a:gd name="connsiteX2" fmla="*/ 3838084 w 3838084"/>
              <a:gd name="connsiteY2" fmla="*/ 2253621 h 4082421"/>
              <a:gd name="connsiteX3" fmla="*/ 0 w 3838084"/>
              <a:gd name="connsiteY3" fmla="*/ 4082421 h 4082421"/>
              <a:gd name="connsiteX4" fmla="*/ 0 w 3838084"/>
              <a:gd name="connsiteY4" fmla="*/ 1399310 h 4082421"/>
              <a:gd name="connsiteX0" fmla="*/ 0 w 3838084"/>
              <a:gd name="connsiteY0" fmla="*/ 1399310 h 6950312"/>
              <a:gd name="connsiteX1" fmla="*/ 1662921 w 3838084"/>
              <a:gd name="connsiteY1" fmla="*/ 0 h 6950312"/>
              <a:gd name="connsiteX2" fmla="*/ 3838084 w 3838084"/>
              <a:gd name="connsiteY2" fmla="*/ 2253621 h 6950312"/>
              <a:gd name="connsiteX3" fmla="*/ 3131127 w 3838084"/>
              <a:gd name="connsiteY3" fmla="*/ 6950312 h 6950312"/>
              <a:gd name="connsiteX4" fmla="*/ 0 w 3838084"/>
              <a:gd name="connsiteY4" fmla="*/ 1399310 h 6950312"/>
              <a:gd name="connsiteX0" fmla="*/ 0 w 4406120"/>
              <a:gd name="connsiteY0" fmla="*/ 6913419 h 6950312"/>
              <a:gd name="connsiteX1" fmla="*/ 2230957 w 4406120"/>
              <a:gd name="connsiteY1" fmla="*/ 0 h 6950312"/>
              <a:gd name="connsiteX2" fmla="*/ 4406120 w 4406120"/>
              <a:gd name="connsiteY2" fmla="*/ 2253621 h 6950312"/>
              <a:gd name="connsiteX3" fmla="*/ 3699163 w 4406120"/>
              <a:gd name="connsiteY3" fmla="*/ 6950312 h 6950312"/>
              <a:gd name="connsiteX4" fmla="*/ 0 w 4406120"/>
              <a:gd name="connsiteY4" fmla="*/ 6913419 h 6950312"/>
              <a:gd name="connsiteX0" fmla="*/ 0 w 4406120"/>
              <a:gd name="connsiteY0" fmla="*/ 6871856 h 6908749"/>
              <a:gd name="connsiteX1" fmla="*/ 2258666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 name="connsiteX0" fmla="*/ 0 w 4406120"/>
              <a:gd name="connsiteY0" fmla="*/ 6854922 h 6891815"/>
              <a:gd name="connsiteX1" fmla="*/ 2140133 w 4406120"/>
              <a:gd name="connsiteY1" fmla="*/ 0 h 6891815"/>
              <a:gd name="connsiteX2" fmla="*/ 4406120 w 4406120"/>
              <a:gd name="connsiteY2" fmla="*/ 2195124 h 6891815"/>
              <a:gd name="connsiteX3" fmla="*/ 3699163 w 4406120"/>
              <a:gd name="connsiteY3" fmla="*/ 6891815 h 6891815"/>
              <a:gd name="connsiteX4" fmla="*/ 0 w 4406120"/>
              <a:gd name="connsiteY4" fmla="*/ 6854922 h 6891815"/>
              <a:gd name="connsiteX0" fmla="*/ 0 w 4406120"/>
              <a:gd name="connsiteY0" fmla="*/ 6871856 h 6908749"/>
              <a:gd name="connsiteX1" fmla="*/ 1547466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 name="connsiteX0" fmla="*/ 0 w 4406120"/>
              <a:gd name="connsiteY0" fmla="*/ 6871856 h 6908749"/>
              <a:gd name="connsiteX1" fmla="*/ 2141024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 name="connsiteX0" fmla="*/ 0 w 4406120"/>
              <a:gd name="connsiteY0" fmla="*/ 6855814 h 6892707"/>
              <a:gd name="connsiteX1" fmla="*/ 2205192 w 4406120"/>
              <a:gd name="connsiteY1" fmla="*/ 0 h 6892707"/>
              <a:gd name="connsiteX2" fmla="*/ 4406120 w 4406120"/>
              <a:gd name="connsiteY2" fmla="*/ 2196016 h 6892707"/>
              <a:gd name="connsiteX3" fmla="*/ 3699163 w 4406120"/>
              <a:gd name="connsiteY3" fmla="*/ 6892707 h 6892707"/>
              <a:gd name="connsiteX4" fmla="*/ 0 w 4406120"/>
              <a:gd name="connsiteY4" fmla="*/ 6855814 h 6892707"/>
              <a:gd name="connsiteX0" fmla="*/ 0 w 4406120"/>
              <a:gd name="connsiteY0" fmla="*/ 6865974 h 6902867"/>
              <a:gd name="connsiteX1" fmla="*/ 2195032 w 4406120"/>
              <a:gd name="connsiteY1" fmla="*/ 0 h 6902867"/>
              <a:gd name="connsiteX2" fmla="*/ 4406120 w 4406120"/>
              <a:gd name="connsiteY2" fmla="*/ 2206176 h 6902867"/>
              <a:gd name="connsiteX3" fmla="*/ 3699163 w 4406120"/>
              <a:gd name="connsiteY3" fmla="*/ 6902867 h 6902867"/>
              <a:gd name="connsiteX4" fmla="*/ 0 w 4406120"/>
              <a:gd name="connsiteY4" fmla="*/ 6865974 h 6902867"/>
              <a:gd name="connsiteX0" fmla="*/ 0 w 4406120"/>
              <a:gd name="connsiteY0" fmla="*/ 6855814 h 6892707"/>
              <a:gd name="connsiteX1" fmla="*/ 1910552 w 4406120"/>
              <a:gd name="connsiteY1" fmla="*/ 0 h 6892707"/>
              <a:gd name="connsiteX2" fmla="*/ 4406120 w 4406120"/>
              <a:gd name="connsiteY2" fmla="*/ 2196016 h 6892707"/>
              <a:gd name="connsiteX3" fmla="*/ 3699163 w 4406120"/>
              <a:gd name="connsiteY3" fmla="*/ 6892707 h 6892707"/>
              <a:gd name="connsiteX4" fmla="*/ 0 w 4406120"/>
              <a:gd name="connsiteY4" fmla="*/ 6855814 h 6892707"/>
              <a:gd name="connsiteX0" fmla="*/ 0 w 4406120"/>
              <a:gd name="connsiteY0" fmla="*/ 6855814 h 6892707"/>
              <a:gd name="connsiteX1" fmla="*/ 2144232 w 4406120"/>
              <a:gd name="connsiteY1" fmla="*/ 0 h 6892707"/>
              <a:gd name="connsiteX2" fmla="*/ 4406120 w 4406120"/>
              <a:gd name="connsiteY2" fmla="*/ 2196016 h 6892707"/>
              <a:gd name="connsiteX3" fmla="*/ 3699163 w 4406120"/>
              <a:gd name="connsiteY3" fmla="*/ 6892707 h 6892707"/>
              <a:gd name="connsiteX4" fmla="*/ 0 w 4406120"/>
              <a:gd name="connsiteY4" fmla="*/ 6855814 h 6892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6120" h="6892707">
                <a:moveTo>
                  <a:pt x="0" y="6855814"/>
                </a:moveTo>
                <a:lnTo>
                  <a:pt x="2144232" y="0"/>
                </a:lnTo>
                <a:lnTo>
                  <a:pt x="4406120" y="2196016"/>
                </a:lnTo>
                <a:lnTo>
                  <a:pt x="3699163" y="6892707"/>
                </a:lnTo>
                <a:lnTo>
                  <a:pt x="0" y="685581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142C8E-9DD4-B34E-9314-DEE7BCD7C1F8}"/>
              </a:ext>
            </a:extLst>
          </p:cNvPr>
          <p:cNvSpPr/>
          <p:nvPr/>
        </p:nvSpPr>
        <p:spPr>
          <a:xfrm>
            <a:off x="0" y="685800"/>
            <a:ext cx="9194800" cy="5352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069CE66-2F7A-774B-9446-77C9E5E61749}"/>
              </a:ext>
            </a:extLst>
          </p:cNvPr>
          <p:cNvSpPr>
            <a:spLocks noGrp="1"/>
          </p:cNvSpPr>
          <p:nvPr>
            <p:ph type="title"/>
          </p:nvPr>
        </p:nvSpPr>
        <p:spPr>
          <a:xfrm>
            <a:off x="991265" y="683152"/>
            <a:ext cx="4835961" cy="687293"/>
          </a:xfrm>
        </p:spPr>
        <p:txBody>
          <a:bodyPr>
            <a:normAutofit/>
          </a:bodyPr>
          <a:lstStyle/>
          <a:p>
            <a:r>
              <a:rPr lang="en-US" sz="2800" dirty="0">
                <a:solidFill>
                  <a:schemeClr val="bg1"/>
                </a:solidFill>
              </a:rPr>
              <a:t>OUR TECHNOLOGY</a:t>
            </a:r>
          </a:p>
        </p:txBody>
      </p:sp>
      <p:sp>
        <p:nvSpPr>
          <p:cNvPr id="9" name="Rectangle 8">
            <a:extLst>
              <a:ext uri="{FF2B5EF4-FFF2-40B4-BE49-F238E27FC236}">
                <a16:creationId xmlns:a16="http://schemas.microsoft.com/office/drawing/2014/main" id="{61E641B1-EBCE-0843-9B2E-9243515BB460}"/>
              </a:ext>
            </a:extLst>
          </p:cNvPr>
          <p:cNvSpPr/>
          <p:nvPr/>
        </p:nvSpPr>
        <p:spPr>
          <a:xfrm>
            <a:off x="1066799" y="1634120"/>
            <a:ext cx="5764307" cy="1155060"/>
          </a:xfrm>
          <a:prstGeom prst="rect">
            <a:avLst/>
          </a:prstGeom>
        </p:spPr>
        <p:txBody>
          <a:bodyPr wrap="square">
            <a:spAutoFit/>
          </a:bodyPr>
          <a:lstStyle/>
          <a:p>
            <a:pPr>
              <a:lnSpc>
                <a:spcPct val="150000"/>
              </a:lnSpc>
            </a:pPr>
            <a:r>
              <a:rPr lang="en-US" sz="1600" dirty="0"/>
              <a:t>EF300, EF400, </a:t>
            </a:r>
            <a:r>
              <a:rPr lang="en-US" sz="1600" dirty="0" err="1"/>
              <a:t>BacStop</a:t>
            </a:r>
            <a:r>
              <a:rPr lang="en-US" sz="1600" dirty="0"/>
              <a:t> and </a:t>
            </a:r>
            <a:r>
              <a:rPr lang="en-US" sz="1600" dirty="0" err="1"/>
              <a:t>SoilShot</a:t>
            </a:r>
            <a:r>
              <a:rPr lang="en-US" sz="1600" dirty="0"/>
              <a:t> are natural formulations, developed by using food-grade active ingredients derived from specific microparticles of plants. </a:t>
            </a:r>
          </a:p>
        </p:txBody>
      </p:sp>
      <p:pic>
        <p:nvPicPr>
          <p:cNvPr id="5" name="Picture 4" descr="A picture containing drawing, flower, table&#10;&#10;Description automatically generated">
            <a:extLst>
              <a:ext uri="{FF2B5EF4-FFF2-40B4-BE49-F238E27FC236}">
                <a16:creationId xmlns:a16="http://schemas.microsoft.com/office/drawing/2014/main" id="{EFAE1B4B-5BB6-E244-8BE4-F1D649332DE5}"/>
              </a:ext>
            </a:extLst>
          </p:cNvPr>
          <p:cNvPicPr>
            <a:picLocks noChangeAspect="1"/>
          </p:cNvPicPr>
          <p:nvPr/>
        </p:nvPicPr>
        <p:blipFill rotWithShape="1">
          <a:blip r:embed="rId2"/>
          <a:srcRect b="7617"/>
          <a:stretch/>
        </p:blipFill>
        <p:spPr>
          <a:xfrm>
            <a:off x="6535420" y="1370445"/>
            <a:ext cx="4127500" cy="5361825"/>
          </a:xfrm>
          <a:prstGeom prst="rect">
            <a:avLst/>
          </a:prstGeom>
        </p:spPr>
      </p:pic>
      <p:sp>
        <p:nvSpPr>
          <p:cNvPr id="3" name="Content Placeholder 2">
            <a:extLst>
              <a:ext uri="{FF2B5EF4-FFF2-40B4-BE49-F238E27FC236}">
                <a16:creationId xmlns:a16="http://schemas.microsoft.com/office/drawing/2014/main" id="{E22AE25B-C66C-384A-BA1B-135B78688B20}"/>
              </a:ext>
            </a:extLst>
          </p:cNvPr>
          <p:cNvSpPr>
            <a:spLocks noGrp="1"/>
          </p:cNvSpPr>
          <p:nvPr>
            <p:ph idx="1"/>
          </p:nvPr>
        </p:nvSpPr>
        <p:spPr>
          <a:xfrm>
            <a:off x="1066799" y="2789180"/>
            <a:ext cx="5764307" cy="3405429"/>
          </a:xfrm>
        </p:spPr>
        <p:txBody>
          <a:bodyPr>
            <a:noAutofit/>
          </a:bodyPr>
          <a:lstStyle/>
          <a:p>
            <a:pPr>
              <a:lnSpc>
                <a:spcPct val="150000"/>
              </a:lnSpc>
            </a:pPr>
            <a:r>
              <a:rPr lang="en-US" sz="1600" dirty="0"/>
              <a:t>There are no essential oil components used as active ingredients in the GreenFurrow Organic Crop Protection Products. </a:t>
            </a:r>
          </a:p>
          <a:p>
            <a:pPr>
              <a:lnSpc>
                <a:spcPct val="150000"/>
              </a:lnSpc>
            </a:pPr>
            <a:r>
              <a:rPr lang="en-US" sz="1600" dirty="0"/>
              <a:t>The extracted plant microparticle’s emulsify and encapsulate when water is added.</a:t>
            </a:r>
          </a:p>
        </p:txBody>
      </p:sp>
    </p:spTree>
    <p:extLst>
      <p:ext uri="{BB962C8B-B14F-4D97-AF65-F5344CB8AC3E}">
        <p14:creationId xmlns:p14="http://schemas.microsoft.com/office/powerpoint/2010/main" val="1234251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2AE25B-C66C-384A-BA1B-135B78688B20}"/>
              </a:ext>
            </a:extLst>
          </p:cNvPr>
          <p:cNvSpPr>
            <a:spLocks noGrp="1"/>
          </p:cNvSpPr>
          <p:nvPr>
            <p:ph idx="1"/>
          </p:nvPr>
        </p:nvSpPr>
        <p:spPr>
          <a:xfrm>
            <a:off x="1054241" y="1495702"/>
            <a:ext cx="5154503" cy="4857777"/>
          </a:xfrm>
        </p:spPr>
        <p:txBody>
          <a:bodyPr>
            <a:normAutofit/>
          </a:bodyPr>
          <a:lstStyle/>
          <a:p>
            <a:pPr>
              <a:lnSpc>
                <a:spcPct val="110000"/>
              </a:lnSpc>
            </a:pPr>
            <a:r>
              <a:rPr lang="en-US" dirty="0"/>
              <a:t>Active ingredients are delivered in precise concentrations with even coverage and are not affected by temperature or evaporation rates providing consistent performance</a:t>
            </a:r>
          </a:p>
          <a:p>
            <a:pPr>
              <a:lnSpc>
                <a:spcPct val="110000"/>
              </a:lnSpc>
            </a:pPr>
            <a:r>
              <a:rPr lang="en-US" dirty="0"/>
              <a:t>Lower dilution rates provide better economies</a:t>
            </a:r>
          </a:p>
          <a:p>
            <a:pPr>
              <a:lnSpc>
                <a:spcPct val="110000"/>
              </a:lnSpc>
            </a:pPr>
            <a:r>
              <a:rPr lang="en-US" dirty="0"/>
              <a:t>Oils in formulations are used as binders, carriers and spreaders, and provide no other function.</a:t>
            </a:r>
          </a:p>
          <a:p>
            <a:pPr>
              <a:lnSpc>
                <a:spcPct val="110000"/>
              </a:lnSpc>
            </a:pPr>
            <a:r>
              <a:rPr lang="en-US" dirty="0"/>
              <a:t>These proprietary formulations provide consistent &amp; predictable performance when used as directed and within a broad temperature range of 40F to 90F.</a:t>
            </a:r>
          </a:p>
        </p:txBody>
      </p:sp>
      <p:sp>
        <p:nvSpPr>
          <p:cNvPr id="4" name="Rectangle 3">
            <a:extLst>
              <a:ext uri="{FF2B5EF4-FFF2-40B4-BE49-F238E27FC236}">
                <a16:creationId xmlns:a16="http://schemas.microsoft.com/office/drawing/2014/main" id="{F7347EF0-1222-4142-974C-E8843C93AD2A}"/>
              </a:ext>
            </a:extLst>
          </p:cNvPr>
          <p:cNvSpPr/>
          <p:nvPr/>
        </p:nvSpPr>
        <p:spPr>
          <a:xfrm>
            <a:off x="0" y="685800"/>
            <a:ext cx="9496926" cy="5352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A85A726-4F36-FE4D-BCCE-3930AEADEC77}"/>
              </a:ext>
            </a:extLst>
          </p:cNvPr>
          <p:cNvSpPr>
            <a:spLocks noGrp="1"/>
          </p:cNvSpPr>
          <p:nvPr>
            <p:ph type="title"/>
          </p:nvPr>
        </p:nvSpPr>
        <p:spPr>
          <a:xfrm>
            <a:off x="1066800" y="685800"/>
            <a:ext cx="9930189" cy="916950"/>
          </a:xfrm>
        </p:spPr>
        <p:txBody>
          <a:bodyPr>
            <a:noAutofit/>
          </a:bodyPr>
          <a:lstStyle/>
          <a:p>
            <a:r>
              <a:rPr lang="en-US" sz="2800" dirty="0">
                <a:solidFill>
                  <a:schemeClr val="bg1"/>
                </a:solidFill>
              </a:rPr>
              <a:t>KEY BENEFITS OF MICRO-PARTICLE ENCAPSULATION</a:t>
            </a:r>
          </a:p>
        </p:txBody>
      </p:sp>
      <p:pic>
        <p:nvPicPr>
          <p:cNvPr id="5" name="Picture 2" descr="Image result for PICTURES OF ENCAPSULATION TECHNOLOGY">
            <a:extLst>
              <a:ext uri="{FF2B5EF4-FFF2-40B4-BE49-F238E27FC236}">
                <a16:creationId xmlns:a16="http://schemas.microsoft.com/office/drawing/2014/main" id="{5BF4E73F-F450-B042-8692-9772053F1B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65" t="30020" r="46167" b="8420"/>
          <a:stretch/>
        </p:blipFill>
        <p:spPr bwMode="auto">
          <a:xfrm>
            <a:off x="7175622" y="1879197"/>
            <a:ext cx="1857562" cy="23691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9669C9-95BA-E749-8EAB-A04D1D39B35F}"/>
              </a:ext>
            </a:extLst>
          </p:cNvPr>
          <p:cNvSpPr txBox="1"/>
          <p:nvPr/>
        </p:nvSpPr>
        <p:spPr>
          <a:xfrm>
            <a:off x="6337897" y="1453440"/>
            <a:ext cx="3338945" cy="369332"/>
          </a:xfrm>
          <a:prstGeom prst="rect">
            <a:avLst/>
          </a:prstGeom>
          <a:noFill/>
        </p:spPr>
        <p:txBody>
          <a:bodyPr wrap="square" rtlCol="0">
            <a:spAutoFit/>
          </a:bodyPr>
          <a:lstStyle/>
          <a:p>
            <a:pPr algn="ctr"/>
            <a:r>
              <a:rPr lang="en-US" dirty="0"/>
              <a:t>Microencapsulation</a:t>
            </a:r>
          </a:p>
        </p:txBody>
      </p:sp>
      <p:pic>
        <p:nvPicPr>
          <p:cNvPr id="7" name="Picture 6" descr="Image result for microencapsulation">
            <a:extLst>
              <a:ext uri="{FF2B5EF4-FFF2-40B4-BE49-F238E27FC236}">
                <a16:creationId xmlns:a16="http://schemas.microsoft.com/office/drawing/2014/main" id="{461794D7-9553-AB4D-BB19-F6A6FA6995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0" t="6961" r="4515" b="10248"/>
          <a:stretch/>
        </p:blipFill>
        <p:spPr bwMode="auto">
          <a:xfrm>
            <a:off x="7293114" y="4602834"/>
            <a:ext cx="1898074" cy="1750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3EDC562-9B66-224B-8B66-98174329C81E}"/>
              </a:ext>
            </a:extLst>
          </p:cNvPr>
          <p:cNvSpPr/>
          <p:nvPr/>
        </p:nvSpPr>
        <p:spPr>
          <a:xfrm>
            <a:off x="6936276" y="1923794"/>
            <a:ext cx="969525" cy="327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66AB5D-1127-7949-A56D-FBFF14A892C1}"/>
              </a:ext>
            </a:extLst>
          </p:cNvPr>
          <p:cNvSpPr txBox="1"/>
          <p:nvPr/>
        </p:nvSpPr>
        <p:spPr>
          <a:xfrm>
            <a:off x="6758448" y="1820799"/>
            <a:ext cx="1424353" cy="253916"/>
          </a:xfrm>
          <a:prstGeom prst="rect">
            <a:avLst/>
          </a:prstGeom>
          <a:noFill/>
        </p:spPr>
        <p:txBody>
          <a:bodyPr wrap="square" rtlCol="0">
            <a:spAutoFit/>
          </a:bodyPr>
          <a:lstStyle/>
          <a:p>
            <a:r>
              <a:rPr lang="en-US" sz="1050" dirty="0">
                <a:solidFill>
                  <a:schemeClr val="accent2"/>
                </a:solidFill>
              </a:rPr>
              <a:t>Active Ingredients</a:t>
            </a:r>
          </a:p>
        </p:txBody>
      </p:sp>
      <p:cxnSp>
        <p:nvCxnSpPr>
          <p:cNvPr id="11" name="Straight Connector 10">
            <a:extLst>
              <a:ext uri="{FF2B5EF4-FFF2-40B4-BE49-F238E27FC236}">
                <a16:creationId xmlns:a16="http://schemas.microsoft.com/office/drawing/2014/main" id="{11865B12-E7E1-4540-82BC-35B3BE80EBF7}"/>
              </a:ext>
            </a:extLst>
          </p:cNvPr>
          <p:cNvCxnSpPr>
            <a:cxnSpLocks/>
          </p:cNvCxnSpPr>
          <p:nvPr/>
        </p:nvCxnSpPr>
        <p:spPr>
          <a:xfrm flipH="1">
            <a:off x="7882554" y="2061584"/>
            <a:ext cx="23247" cy="736911"/>
          </a:xfrm>
          <a:prstGeom prst="line">
            <a:avLst/>
          </a:prstGeom>
          <a:ln w="22225">
            <a:headEnd type="oval"/>
            <a:tailEnd type="ova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7AC3DFB-9BCA-5748-A39B-16E5D78C5205}"/>
              </a:ext>
            </a:extLst>
          </p:cNvPr>
          <p:cNvSpPr txBox="1"/>
          <p:nvPr/>
        </p:nvSpPr>
        <p:spPr>
          <a:xfrm>
            <a:off x="7041706" y="3880778"/>
            <a:ext cx="2018635" cy="415498"/>
          </a:xfrm>
          <a:prstGeom prst="rect">
            <a:avLst/>
          </a:prstGeom>
          <a:solidFill>
            <a:schemeClr val="bg1"/>
          </a:solidFill>
        </p:spPr>
        <p:txBody>
          <a:bodyPr wrap="square" rtlCol="0">
            <a:spAutoFit/>
          </a:bodyPr>
          <a:lstStyle/>
          <a:p>
            <a:r>
              <a:rPr lang="en-US" sz="1050" dirty="0">
                <a:solidFill>
                  <a:schemeClr val="accent2"/>
                </a:solidFill>
              </a:rPr>
              <a:t>Multilayer Liquid</a:t>
            </a:r>
          </a:p>
          <a:p>
            <a:r>
              <a:rPr lang="en-US" sz="1050" dirty="0">
                <a:solidFill>
                  <a:schemeClr val="accent2"/>
                </a:solidFill>
              </a:rPr>
              <a:t>Crystalline Microsphere</a:t>
            </a:r>
          </a:p>
        </p:txBody>
      </p:sp>
      <p:sp>
        <p:nvSpPr>
          <p:cNvPr id="13" name="TextBox 12">
            <a:extLst>
              <a:ext uri="{FF2B5EF4-FFF2-40B4-BE49-F238E27FC236}">
                <a16:creationId xmlns:a16="http://schemas.microsoft.com/office/drawing/2014/main" id="{6F0874E3-839E-DD48-A39A-D57CA71D6580}"/>
              </a:ext>
            </a:extLst>
          </p:cNvPr>
          <p:cNvSpPr txBox="1"/>
          <p:nvPr/>
        </p:nvSpPr>
        <p:spPr>
          <a:xfrm>
            <a:off x="6635579" y="4606524"/>
            <a:ext cx="1672631" cy="253916"/>
          </a:xfrm>
          <a:prstGeom prst="rect">
            <a:avLst/>
          </a:prstGeom>
          <a:solidFill>
            <a:schemeClr val="bg1"/>
          </a:solidFill>
        </p:spPr>
        <p:txBody>
          <a:bodyPr wrap="square" rtlCol="0">
            <a:spAutoFit/>
          </a:bodyPr>
          <a:lstStyle/>
          <a:p>
            <a:pPr algn="r"/>
            <a:r>
              <a:rPr lang="en-US" sz="1050" dirty="0">
                <a:solidFill>
                  <a:schemeClr val="accent2"/>
                </a:solidFill>
              </a:rPr>
              <a:t>Encapsulation Matrix</a:t>
            </a:r>
          </a:p>
        </p:txBody>
      </p:sp>
      <p:cxnSp>
        <p:nvCxnSpPr>
          <p:cNvPr id="14" name="Straight Connector 13">
            <a:extLst>
              <a:ext uri="{FF2B5EF4-FFF2-40B4-BE49-F238E27FC236}">
                <a16:creationId xmlns:a16="http://schemas.microsoft.com/office/drawing/2014/main" id="{D06AE274-4482-A740-B81D-0EBCB5F49F73}"/>
              </a:ext>
            </a:extLst>
          </p:cNvPr>
          <p:cNvCxnSpPr>
            <a:cxnSpLocks/>
          </p:cNvCxnSpPr>
          <p:nvPr/>
        </p:nvCxnSpPr>
        <p:spPr>
          <a:xfrm>
            <a:off x="8242151" y="4733482"/>
            <a:ext cx="0" cy="294219"/>
          </a:xfrm>
          <a:prstGeom prst="line">
            <a:avLst/>
          </a:prstGeom>
          <a:ln w="22225">
            <a:solidFill>
              <a:srgbClr val="0070C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6A94ADF-8780-E04D-88BE-07C1779BBA67}"/>
              </a:ext>
            </a:extLst>
          </p:cNvPr>
          <p:cNvSpPr txBox="1"/>
          <p:nvPr/>
        </p:nvSpPr>
        <p:spPr>
          <a:xfrm>
            <a:off x="8320614" y="4762343"/>
            <a:ext cx="1290722" cy="253916"/>
          </a:xfrm>
          <a:prstGeom prst="rect">
            <a:avLst/>
          </a:prstGeom>
          <a:solidFill>
            <a:schemeClr val="bg1"/>
          </a:solidFill>
        </p:spPr>
        <p:txBody>
          <a:bodyPr wrap="square" rtlCol="0">
            <a:spAutoFit/>
          </a:bodyPr>
          <a:lstStyle/>
          <a:p>
            <a:r>
              <a:rPr lang="en-US" sz="1050" dirty="0">
                <a:solidFill>
                  <a:schemeClr val="accent2"/>
                </a:solidFill>
              </a:rPr>
              <a:t>Active Ingredients</a:t>
            </a:r>
          </a:p>
        </p:txBody>
      </p:sp>
      <p:cxnSp>
        <p:nvCxnSpPr>
          <p:cNvPr id="16" name="Straight Connector 15">
            <a:extLst>
              <a:ext uri="{FF2B5EF4-FFF2-40B4-BE49-F238E27FC236}">
                <a16:creationId xmlns:a16="http://schemas.microsoft.com/office/drawing/2014/main" id="{DA1C1FA5-6FF8-DE47-AC59-9A1396FC3C46}"/>
              </a:ext>
            </a:extLst>
          </p:cNvPr>
          <p:cNvCxnSpPr>
            <a:cxnSpLocks/>
          </p:cNvCxnSpPr>
          <p:nvPr/>
        </p:nvCxnSpPr>
        <p:spPr>
          <a:xfrm flipH="1">
            <a:off x="8371304" y="4946518"/>
            <a:ext cx="1152" cy="380814"/>
          </a:xfrm>
          <a:prstGeom prst="line">
            <a:avLst/>
          </a:prstGeom>
          <a:ln w="22225">
            <a:solidFill>
              <a:srgbClr val="0070C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4BAC7F-82D1-4043-A97D-DE0E2AA90779}"/>
              </a:ext>
            </a:extLst>
          </p:cNvPr>
          <p:cNvCxnSpPr>
            <a:cxnSpLocks/>
          </p:cNvCxnSpPr>
          <p:nvPr/>
        </p:nvCxnSpPr>
        <p:spPr>
          <a:xfrm>
            <a:off x="8561987" y="3649912"/>
            <a:ext cx="0" cy="411523"/>
          </a:xfrm>
          <a:prstGeom prst="line">
            <a:avLst/>
          </a:prstGeom>
          <a:ln w="22225">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770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map&#10;&#10;Description automatically generated">
            <a:extLst>
              <a:ext uri="{FF2B5EF4-FFF2-40B4-BE49-F238E27FC236}">
                <a16:creationId xmlns:a16="http://schemas.microsoft.com/office/drawing/2014/main" id="{870D5A10-767C-1447-A54A-611A56B90052}"/>
              </a:ext>
            </a:extLst>
          </p:cNvPr>
          <p:cNvPicPr>
            <a:picLocks noChangeAspect="1"/>
          </p:cNvPicPr>
          <p:nvPr/>
        </p:nvPicPr>
        <p:blipFill>
          <a:blip r:embed="rId2"/>
          <a:stretch>
            <a:fillRect/>
          </a:stretch>
        </p:blipFill>
        <p:spPr>
          <a:xfrm>
            <a:off x="1070602" y="1543458"/>
            <a:ext cx="5220664" cy="5254842"/>
          </a:xfrm>
          <a:prstGeom prst="rect">
            <a:avLst/>
          </a:prstGeom>
        </p:spPr>
      </p:pic>
      <p:sp>
        <p:nvSpPr>
          <p:cNvPr id="10" name="Rectangle 2">
            <a:extLst>
              <a:ext uri="{FF2B5EF4-FFF2-40B4-BE49-F238E27FC236}">
                <a16:creationId xmlns:a16="http://schemas.microsoft.com/office/drawing/2014/main" id="{816FB502-3AD3-1541-8725-C989AD8FBC59}"/>
              </a:ext>
            </a:extLst>
          </p:cNvPr>
          <p:cNvSpPr/>
          <p:nvPr/>
        </p:nvSpPr>
        <p:spPr>
          <a:xfrm>
            <a:off x="7776639" y="-15423"/>
            <a:ext cx="4406120" cy="6908749"/>
          </a:xfrm>
          <a:custGeom>
            <a:avLst/>
            <a:gdLst>
              <a:gd name="connsiteX0" fmla="*/ 0 w 2868266"/>
              <a:gd name="connsiteY0" fmla="*/ 0 h 2683111"/>
              <a:gd name="connsiteX1" fmla="*/ 2868266 w 2868266"/>
              <a:gd name="connsiteY1" fmla="*/ 0 h 2683111"/>
              <a:gd name="connsiteX2" fmla="*/ 2868266 w 2868266"/>
              <a:gd name="connsiteY2" fmla="*/ 2683111 h 2683111"/>
              <a:gd name="connsiteX3" fmla="*/ 0 w 2868266"/>
              <a:gd name="connsiteY3" fmla="*/ 2683111 h 2683111"/>
              <a:gd name="connsiteX4" fmla="*/ 0 w 2868266"/>
              <a:gd name="connsiteY4" fmla="*/ 0 h 2683111"/>
              <a:gd name="connsiteX0" fmla="*/ 0 w 2868266"/>
              <a:gd name="connsiteY0" fmla="*/ 41564 h 2724675"/>
              <a:gd name="connsiteX1" fmla="*/ 2203248 w 2868266"/>
              <a:gd name="connsiteY1" fmla="*/ 0 h 2724675"/>
              <a:gd name="connsiteX2" fmla="*/ 2868266 w 2868266"/>
              <a:gd name="connsiteY2" fmla="*/ 2724675 h 2724675"/>
              <a:gd name="connsiteX3" fmla="*/ 0 w 2868266"/>
              <a:gd name="connsiteY3" fmla="*/ 2724675 h 2724675"/>
              <a:gd name="connsiteX4" fmla="*/ 0 w 2868266"/>
              <a:gd name="connsiteY4" fmla="*/ 41564 h 2724675"/>
              <a:gd name="connsiteX0" fmla="*/ 0 w 3838084"/>
              <a:gd name="connsiteY0" fmla="*/ 41564 h 2724675"/>
              <a:gd name="connsiteX1" fmla="*/ 2203248 w 3838084"/>
              <a:gd name="connsiteY1" fmla="*/ 0 h 2724675"/>
              <a:gd name="connsiteX2" fmla="*/ 3838084 w 3838084"/>
              <a:gd name="connsiteY2" fmla="*/ 895875 h 2724675"/>
              <a:gd name="connsiteX3" fmla="*/ 0 w 3838084"/>
              <a:gd name="connsiteY3" fmla="*/ 2724675 h 2724675"/>
              <a:gd name="connsiteX4" fmla="*/ 0 w 3838084"/>
              <a:gd name="connsiteY4" fmla="*/ 41564 h 2724675"/>
              <a:gd name="connsiteX0" fmla="*/ 0 w 3838084"/>
              <a:gd name="connsiteY0" fmla="*/ 1399310 h 4082421"/>
              <a:gd name="connsiteX1" fmla="*/ 1662921 w 3838084"/>
              <a:gd name="connsiteY1" fmla="*/ 0 h 4082421"/>
              <a:gd name="connsiteX2" fmla="*/ 3838084 w 3838084"/>
              <a:gd name="connsiteY2" fmla="*/ 2253621 h 4082421"/>
              <a:gd name="connsiteX3" fmla="*/ 0 w 3838084"/>
              <a:gd name="connsiteY3" fmla="*/ 4082421 h 4082421"/>
              <a:gd name="connsiteX4" fmla="*/ 0 w 3838084"/>
              <a:gd name="connsiteY4" fmla="*/ 1399310 h 4082421"/>
              <a:gd name="connsiteX0" fmla="*/ 0 w 3838084"/>
              <a:gd name="connsiteY0" fmla="*/ 1399310 h 6950312"/>
              <a:gd name="connsiteX1" fmla="*/ 1662921 w 3838084"/>
              <a:gd name="connsiteY1" fmla="*/ 0 h 6950312"/>
              <a:gd name="connsiteX2" fmla="*/ 3838084 w 3838084"/>
              <a:gd name="connsiteY2" fmla="*/ 2253621 h 6950312"/>
              <a:gd name="connsiteX3" fmla="*/ 3131127 w 3838084"/>
              <a:gd name="connsiteY3" fmla="*/ 6950312 h 6950312"/>
              <a:gd name="connsiteX4" fmla="*/ 0 w 3838084"/>
              <a:gd name="connsiteY4" fmla="*/ 1399310 h 6950312"/>
              <a:gd name="connsiteX0" fmla="*/ 0 w 4406120"/>
              <a:gd name="connsiteY0" fmla="*/ 6913419 h 6950312"/>
              <a:gd name="connsiteX1" fmla="*/ 2230957 w 4406120"/>
              <a:gd name="connsiteY1" fmla="*/ 0 h 6950312"/>
              <a:gd name="connsiteX2" fmla="*/ 4406120 w 4406120"/>
              <a:gd name="connsiteY2" fmla="*/ 2253621 h 6950312"/>
              <a:gd name="connsiteX3" fmla="*/ 3699163 w 4406120"/>
              <a:gd name="connsiteY3" fmla="*/ 6950312 h 6950312"/>
              <a:gd name="connsiteX4" fmla="*/ 0 w 4406120"/>
              <a:gd name="connsiteY4" fmla="*/ 6913419 h 6950312"/>
              <a:gd name="connsiteX0" fmla="*/ 0 w 4406120"/>
              <a:gd name="connsiteY0" fmla="*/ 6871856 h 6908749"/>
              <a:gd name="connsiteX1" fmla="*/ 2258666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 name="connsiteX0" fmla="*/ 0 w 4406120"/>
              <a:gd name="connsiteY0" fmla="*/ 6854922 h 6891815"/>
              <a:gd name="connsiteX1" fmla="*/ 2140133 w 4406120"/>
              <a:gd name="connsiteY1" fmla="*/ 0 h 6891815"/>
              <a:gd name="connsiteX2" fmla="*/ 4406120 w 4406120"/>
              <a:gd name="connsiteY2" fmla="*/ 2195124 h 6891815"/>
              <a:gd name="connsiteX3" fmla="*/ 3699163 w 4406120"/>
              <a:gd name="connsiteY3" fmla="*/ 6891815 h 6891815"/>
              <a:gd name="connsiteX4" fmla="*/ 0 w 4406120"/>
              <a:gd name="connsiteY4" fmla="*/ 6854922 h 6891815"/>
              <a:gd name="connsiteX0" fmla="*/ 0 w 4406120"/>
              <a:gd name="connsiteY0" fmla="*/ 6871856 h 6908749"/>
              <a:gd name="connsiteX1" fmla="*/ 1547466 w 4406120"/>
              <a:gd name="connsiteY1" fmla="*/ 0 h 6908749"/>
              <a:gd name="connsiteX2" fmla="*/ 4406120 w 4406120"/>
              <a:gd name="connsiteY2" fmla="*/ 2212058 h 6908749"/>
              <a:gd name="connsiteX3" fmla="*/ 3699163 w 4406120"/>
              <a:gd name="connsiteY3" fmla="*/ 6908749 h 6908749"/>
              <a:gd name="connsiteX4" fmla="*/ 0 w 4406120"/>
              <a:gd name="connsiteY4" fmla="*/ 6871856 h 6908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6120" h="6908749">
                <a:moveTo>
                  <a:pt x="0" y="6871856"/>
                </a:moveTo>
                <a:lnTo>
                  <a:pt x="1547466" y="0"/>
                </a:lnTo>
                <a:lnTo>
                  <a:pt x="4406120" y="2212058"/>
                </a:lnTo>
                <a:lnTo>
                  <a:pt x="3699163" y="6908749"/>
                </a:lnTo>
                <a:lnTo>
                  <a:pt x="0" y="68718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B1C09C-7D46-B147-8F3E-2B829D2418DA}"/>
              </a:ext>
            </a:extLst>
          </p:cNvPr>
          <p:cNvSpPr/>
          <p:nvPr/>
        </p:nvSpPr>
        <p:spPr>
          <a:xfrm>
            <a:off x="0" y="685800"/>
            <a:ext cx="9496926" cy="5352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A85A726-4F36-FE4D-BCCE-3930AEADEC77}"/>
              </a:ext>
            </a:extLst>
          </p:cNvPr>
          <p:cNvSpPr>
            <a:spLocks noGrp="1"/>
          </p:cNvSpPr>
          <p:nvPr>
            <p:ph type="title"/>
          </p:nvPr>
        </p:nvSpPr>
        <p:spPr>
          <a:xfrm>
            <a:off x="990223" y="686208"/>
            <a:ext cx="8164912" cy="916950"/>
          </a:xfrm>
        </p:spPr>
        <p:txBody>
          <a:bodyPr>
            <a:normAutofit fontScale="90000"/>
          </a:bodyPr>
          <a:lstStyle/>
          <a:p>
            <a:r>
              <a:rPr lang="en-US" sz="2800" dirty="0">
                <a:solidFill>
                  <a:schemeClr val="bg1"/>
                </a:solidFill>
              </a:rPr>
              <a:t>GreenFurrow Crop Protection Technology Versus Oils</a:t>
            </a:r>
          </a:p>
        </p:txBody>
      </p:sp>
      <p:pic>
        <p:nvPicPr>
          <p:cNvPr id="13" name="Picture 12" descr="A picture containing drawing&#10;&#10;Description automatically generated">
            <a:extLst>
              <a:ext uri="{FF2B5EF4-FFF2-40B4-BE49-F238E27FC236}">
                <a16:creationId xmlns:a16="http://schemas.microsoft.com/office/drawing/2014/main" id="{926608CC-0146-D14F-BFC3-8366D3E51B30}"/>
              </a:ext>
            </a:extLst>
          </p:cNvPr>
          <p:cNvPicPr>
            <a:picLocks noChangeAspect="1"/>
          </p:cNvPicPr>
          <p:nvPr/>
        </p:nvPicPr>
        <p:blipFill rotWithShape="1">
          <a:blip r:embed="rId3"/>
          <a:srcRect r="10344"/>
          <a:stretch/>
        </p:blipFill>
        <p:spPr>
          <a:xfrm>
            <a:off x="995644" y="1356049"/>
            <a:ext cx="2073931" cy="427058"/>
          </a:xfrm>
          <a:prstGeom prst="rect">
            <a:avLst/>
          </a:prstGeom>
        </p:spPr>
      </p:pic>
      <p:sp>
        <p:nvSpPr>
          <p:cNvPr id="19" name="TextBox 18">
            <a:extLst>
              <a:ext uri="{FF2B5EF4-FFF2-40B4-BE49-F238E27FC236}">
                <a16:creationId xmlns:a16="http://schemas.microsoft.com/office/drawing/2014/main" id="{17AA73E2-6CCF-8A44-9629-4DB3DEE946DB}"/>
              </a:ext>
            </a:extLst>
          </p:cNvPr>
          <p:cNvSpPr txBox="1"/>
          <p:nvPr/>
        </p:nvSpPr>
        <p:spPr>
          <a:xfrm>
            <a:off x="2740509" y="1318876"/>
            <a:ext cx="3285844" cy="369332"/>
          </a:xfrm>
          <a:prstGeom prst="rect">
            <a:avLst/>
          </a:prstGeom>
          <a:noFill/>
        </p:spPr>
        <p:txBody>
          <a:bodyPr wrap="square" rtlCol="0">
            <a:spAutoFit/>
          </a:bodyPr>
          <a:lstStyle/>
          <a:p>
            <a:pPr algn="ctr"/>
            <a:r>
              <a:rPr lang="en-US" b="1" dirty="0"/>
              <a:t>Extracted Plant Particles</a:t>
            </a:r>
          </a:p>
        </p:txBody>
      </p:sp>
      <p:pic>
        <p:nvPicPr>
          <p:cNvPr id="25" name="Picture 24" descr="A close up of a leaf&#10;&#10;Description automatically generated">
            <a:extLst>
              <a:ext uri="{FF2B5EF4-FFF2-40B4-BE49-F238E27FC236}">
                <a16:creationId xmlns:a16="http://schemas.microsoft.com/office/drawing/2014/main" id="{37B741BC-EBDE-174E-829B-B6D0FE837B7D}"/>
              </a:ext>
            </a:extLst>
          </p:cNvPr>
          <p:cNvPicPr>
            <a:picLocks noChangeAspect="1"/>
          </p:cNvPicPr>
          <p:nvPr/>
        </p:nvPicPr>
        <p:blipFill rotWithShape="1">
          <a:blip r:embed="rId4"/>
          <a:srcRect l="1353" t="-1809" r="2497" b="5535"/>
          <a:stretch/>
        </p:blipFill>
        <p:spPr>
          <a:xfrm>
            <a:off x="6410333" y="1624140"/>
            <a:ext cx="5019668" cy="5059048"/>
          </a:xfrm>
          <a:prstGeom prst="rect">
            <a:avLst/>
          </a:prstGeom>
        </p:spPr>
      </p:pic>
      <p:sp>
        <p:nvSpPr>
          <p:cNvPr id="4" name="TextBox 3">
            <a:extLst>
              <a:ext uri="{FF2B5EF4-FFF2-40B4-BE49-F238E27FC236}">
                <a16:creationId xmlns:a16="http://schemas.microsoft.com/office/drawing/2014/main" id="{DF825024-F826-7940-9637-14116647908B}"/>
              </a:ext>
            </a:extLst>
          </p:cNvPr>
          <p:cNvSpPr txBox="1"/>
          <p:nvPr/>
        </p:nvSpPr>
        <p:spPr>
          <a:xfrm>
            <a:off x="6652897" y="1326201"/>
            <a:ext cx="4832874" cy="369332"/>
          </a:xfrm>
          <a:prstGeom prst="rect">
            <a:avLst/>
          </a:prstGeom>
          <a:noFill/>
        </p:spPr>
        <p:txBody>
          <a:bodyPr wrap="square" rtlCol="0">
            <a:spAutoFit/>
          </a:bodyPr>
          <a:lstStyle/>
          <a:p>
            <a:pPr algn="ctr"/>
            <a:r>
              <a:rPr lang="en-US" b="1" dirty="0"/>
              <a:t>Essential Oil Formulations</a:t>
            </a:r>
          </a:p>
        </p:txBody>
      </p:sp>
      <p:sp>
        <p:nvSpPr>
          <p:cNvPr id="26" name="Rectangle 25">
            <a:extLst>
              <a:ext uri="{FF2B5EF4-FFF2-40B4-BE49-F238E27FC236}">
                <a16:creationId xmlns:a16="http://schemas.microsoft.com/office/drawing/2014/main" id="{73056038-96E3-AE47-B1E0-39C682349F07}"/>
              </a:ext>
            </a:extLst>
          </p:cNvPr>
          <p:cNvSpPr/>
          <p:nvPr/>
        </p:nvSpPr>
        <p:spPr>
          <a:xfrm>
            <a:off x="6304713" y="1219200"/>
            <a:ext cx="132514" cy="5463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534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ottle and a glass of beer on a table&#10;&#10;Description automatically generated">
            <a:extLst>
              <a:ext uri="{FF2B5EF4-FFF2-40B4-BE49-F238E27FC236}">
                <a16:creationId xmlns:a16="http://schemas.microsoft.com/office/drawing/2014/main" id="{CD81EC70-6879-4D4B-8B5A-506836AB89F6}"/>
              </a:ext>
            </a:extLst>
          </p:cNvPr>
          <p:cNvPicPr>
            <a:picLocks noChangeAspect="1"/>
          </p:cNvPicPr>
          <p:nvPr/>
        </p:nvPicPr>
        <p:blipFill>
          <a:blip r:embed="rId2"/>
          <a:stretch>
            <a:fillRect/>
          </a:stretch>
        </p:blipFill>
        <p:spPr>
          <a:xfrm>
            <a:off x="3069261" y="0"/>
            <a:ext cx="7924800" cy="6858000"/>
          </a:xfrm>
          <a:prstGeom prst="rect">
            <a:avLst/>
          </a:prstGeom>
        </p:spPr>
      </p:pic>
      <p:cxnSp>
        <p:nvCxnSpPr>
          <p:cNvPr id="13" name="Straight Connector 1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0E456114-C9D1-9E45-A057-D3D005836098}"/>
              </a:ext>
            </a:extLst>
          </p:cNvPr>
          <p:cNvSpPr/>
          <p:nvPr/>
        </p:nvSpPr>
        <p:spPr>
          <a:xfrm>
            <a:off x="0" y="685800"/>
            <a:ext cx="9194800" cy="5352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A85A726-4F36-FE4D-BCCE-3930AEADEC77}"/>
              </a:ext>
            </a:extLst>
          </p:cNvPr>
          <p:cNvSpPr>
            <a:spLocks noGrp="1"/>
          </p:cNvSpPr>
          <p:nvPr>
            <p:ph type="title"/>
          </p:nvPr>
        </p:nvSpPr>
        <p:spPr>
          <a:xfrm>
            <a:off x="998178" y="693351"/>
            <a:ext cx="8064316" cy="660400"/>
          </a:xfrm>
        </p:spPr>
        <p:txBody>
          <a:bodyPr>
            <a:normAutofit/>
          </a:bodyPr>
          <a:lstStyle/>
          <a:p>
            <a:r>
              <a:rPr lang="en-US" sz="2800" dirty="0">
                <a:solidFill>
                  <a:schemeClr val="bg1"/>
                </a:solidFill>
              </a:rPr>
              <a:t>KEY DIFFERENCES – FORMULATIONS</a:t>
            </a:r>
          </a:p>
        </p:txBody>
      </p:sp>
      <p:sp>
        <p:nvSpPr>
          <p:cNvPr id="20" name="Content Placeholder 2">
            <a:extLst>
              <a:ext uri="{FF2B5EF4-FFF2-40B4-BE49-F238E27FC236}">
                <a16:creationId xmlns:a16="http://schemas.microsoft.com/office/drawing/2014/main" id="{9F92D276-50A4-ED49-B180-C3251BECBA9F}"/>
              </a:ext>
            </a:extLst>
          </p:cNvPr>
          <p:cNvSpPr>
            <a:spLocks noGrp="1"/>
          </p:cNvSpPr>
          <p:nvPr>
            <p:ph idx="1"/>
          </p:nvPr>
        </p:nvSpPr>
        <p:spPr>
          <a:xfrm>
            <a:off x="1093879" y="1485621"/>
            <a:ext cx="3007350" cy="4596002"/>
          </a:xfrm>
        </p:spPr>
        <p:txBody>
          <a:bodyPr>
            <a:noAutofit/>
          </a:bodyPr>
          <a:lstStyle/>
          <a:p>
            <a:pPr>
              <a:lnSpc>
                <a:spcPct val="150000"/>
              </a:lnSpc>
            </a:pPr>
            <a:r>
              <a:rPr lang="en-US" sz="1600" dirty="0"/>
              <a:t>The GreenFurrow Crop Protection formulations can be easily recognized as different from essential oil blends. The cloudy appearance is due to the light refracting off plant micro particles rather than passing through oils molecules.</a:t>
            </a:r>
          </a:p>
        </p:txBody>
      </p:sp>
    </p:spTree>
    <p:extLst>
      <p:ext uri="{BB962C8B-B14F-4D97-AF65-F5344CB8AC3E}">
        <p14:creationId xmlns:p14="http://schemas.microsoft.com/office/powerpoint/2010/main" val="254862905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165A3C441EAA479023DE6A5C991CB3" ma:contentTypeVersion="10" ma:contentTypeDescription="Create a new document." ma:contentTypeScope="" ma:versionID="c9641a5fb920faf574799c361a3514dc">
  <xsd:schema xmlns:xsd="http://www.w3.org/2001/XMLSchema" xmlns:xs="http://www.w3.org/2001/XMLSchema" xmlns:p="http://schemas.microsoft.com/office/2006/metadata/properties" xmlns:ns3="d30f5c44-8b3c-4a51-a7ef-f1d1ebfb018f" targetNamespace="http://schemas.microsoft.com/office/2006/metadata/properties" ma:root="true" ma:fieldsID="8ad0f3a22dff6e0452f0851685a20a9d" ns3:_="">
    <xsd:import namespace="d30f5c44-8b3c-4a51-a7ef-f1d1ebfb018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0f5c44-8b3c-4a51-a7ef-f1d1ebfb01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8B8E1F-8F9F-448D-A6A3-CB51A9C1F22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E7DBF09-210B-4A5D-907D-CA4932C1A1D0}">
  <ds:schemaRefs>
    <ds:schemaRef ds:uri="http://schemas.microsoft.com/sharepoint/v3/contenttype/forms"/>
  </ds:schemaRefs>
</ds:datastoreItem>
</file>

<file path=customXml/itemProps3.xml><?xml version="1.0" encoding="utf-8"?>
<ds:datastoreItem xmlns:ds="http://schemas.openxmlformats.org/officeDocument/2006/customXml" ds:itemID="{411B32B9-CC0B-4DB5-9313-B0FA419E63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0f5c44-8b3c-4a51-a7ef-f1d1ebfb01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34</TotalTime>
  <Words>1589</Words>
  <Application>Microsoft Macintosh PowerPoint</Application>
  <PresentationFormat>Widescreen</PresentationFormat>
  <Paragraphs>578</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Cambria Math</vt:lpstr>
      <vt:lpstr>Trebuchet MS</vt:lpstr>
      <vt:lpstr>Wingdings 3</vt:lpstr>
      <vt:lpstr>Facet</vt:lpstr>
      <vt:lpstr>PowerPoint Presentation</vt:lpstr>
      <vt:lpstr>Botanical Extract Chemistry  </vt:lpstr>
      <vt:lpstr>Known Modes of Action  of Botanical Plant Extracts</vt:lpstr>
      <vt:lpstr>GreenFurrow Botanical Extracts Are Not Toxic to Humans and Animals</vt:lpstr>
      <vt:lpstr>PROTECTION OF BEES AND BENEFICIALS</vt:lpstr>
      <vt:lpstr>OUR TECHNOLOGY</vt:lpstr>
      <vt:lpstr>KEY BENEFITS OF MICRO-PARTICLE ENCAPSULATION</vt:lpstr>
      <vt:lpstr>GreenFurrow Crop Protection Technology Versus Oils</vt:lpstr>
      <vt:lpstr>KEY DIFFERENCES – FORMULATIONS</vt:lpstr>
      <vt:lpstr>PowerPoint Presentation</vt:lpstr>
      <vt:lpstr>25(b)</vt:lpstr>
      <vt:lpstr>PowerPoint Presentation</vt:lpstr>
      <vt:lpstr>EF300 Insecticide</vt:lpstr>
      <vt:lpstr>EF300 Insecticide</vt:lpstr>
      <vt:lpstr>EF400 Fungicide</vt:lpstr>
      <vt:lpstr>Mixing Rates Per Acre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DuPree Dial</dc:creator>
  <cp:lastModifiedBy>DuPree Dial</cp:lastModifiedBy>
  <cp:revision>5</cp:revision>
  <dcterms:created xsi:type="dcterms:W3CDTF">2020-04-20T17:45:18Z</dcterms:created>
  <dcterms:modified xsi:type="dcterms:W3CDTF">2020-05-08T16:26:44Z</dcterms:modified>
</cp:coreProperties>
</file>